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5" r:id="rId7"/>
    <p:sldId id="276" r:id="rId8"/>
    <p:sldId id="269" r:id="rId9"/>
    <p:sldId id="265" r:id="rId10"/>
    <p:sldId id="274" r:id="rId11"/>
    <p:sldId id="277" r:id="rId12"/>
    <p:sldId id="278" r:id="rId13"/>
    <p:sldId id="279" r:id="rId14"/>
    <p:sldId id="263" r:id="rId15"/>
    <p:sldId id="264" r:id="rId16"/>
    <p:sldId id="280" r:id="rId17"/>
    <p:sldId id="268" r:id="rId18"/>
    <p:sldId id="281" r:id="rId19"/>
    <p:sldId id="282" r:id="rId20"/>
    <p:sldId id="283" r:id="rId21"/>
    <p:sldId id="284" r:id="rId22"/>
    <p:sldId id="285" r:id="rId23"/>
    <p:sldId id="286" r:id="rId24"/>
    <p:sldId id="266" r:id="rId25"/>
    <p:sldId id="288" r:id="rId26"/>
    <p:sldId id="289" r:id="rId27"/>
    <p:sldId id="290" r:id="rId28"/>
    <p:sldId id="291" r:id="rId29"/>
    <p:sldId id="293" r:id="rId30"/>
    <p:sldId id="292" r:id="rId31"/>
    <p:sldId id="287" r:id="rId32"/>
    <p:sldId id="272" r:id="rId33"/>
    <p:sldId id="27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ji.anchang@163.com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911"/>
    <a:srgbClr val="4F253A"/>
    <a:srgbClr val="401E2A"/>
    <a:srgbClr val="FFFFFF"/>
    <a:srgbClr val="300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7"/>
    <p:restoredTop sz="81088"/>
  </p:normalViewPr>
  <p:slideViewPr>
    <p:cSldViewPr snapToGrid="0" showGuides="1">
      <p:cViewPr varScale="1">
        <p:scale>
          <a:sx n="109" d="100"/>
          <a:sy n="109" d="100"/>
        </p:scale>
        <p:origin x="21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37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0 484 24575,'0'-39'0,"0"12"0,4-4 0,0 19 0,4-4 0,0 3 0,-3 1 0,2 0 0,-6 0 0,6 4 0,-3-4 0,4 0 0,-4 3 0,3-2 0,-6 3 0,6 0 0,-2 0 0,-1 0 0,3 3 0,-6-2 0,6 7 0,-3-8 0,0 4 0,3-4 0,-2 4 0,2-3 0,1 2 0,-3-3 0,2 0 0,-3 4 0,4-3 0,-1 6 0,1-6 0,0 3 0,0-1 0,0-2 0,-1 6 0,1-6 0,4 6 0,-4-6 0,8 6 0,-7-2 0,6-1 0,-3 3 0,1-6 0,2 6 0,-2-2 0,-1-1 0,3 3 0,-2-6 0,3 6 0,0-2 0,1 3 0,-5-4 0,3 3 0,-2-2 0,3 3 0,0 0 0,1 0 0,-1 0 0,0 0 0,-3 0 0,6-4 0,-5 3 0,6-3 0,-4 4 0,5 0 0,-4 0 0,7 0 0,-7 0 0,4 0 0,-1 0 0,-3 0 0,4 0 0,-5 0 0,4 0 0,-2 0 0,2 0 0,-4 0 0,0 0 0,1 0 0,3 0 0,-3 0 0,4 0 0,-5-3 0,0 2 0,4-3 0,-2 4 0,2 0 0,-4 0 0,0 0 0,1 0 0,-5 0 0,3 0 0,-2 0 0,7 0 0,-3 0 0,3 0 0,-8 0 0,3 0 0,-2 0 0,3 0 0,-3 0 0,2 0 0,-3 0 0,5 0 0,-1-4 0,0 3 0,0-2 0,1 3 0,-1 0 0,4 0 0,-3-4 0,8 3 0,-8-2 0,3 3 0,1-4 0,-4 3 0,7-3 0,-6 4 0,6-4 0,-7 3 0,4-2 0,-1 3 0,-3-4 0,15 3 0,-13-3 0,9 1 0,-12 2 0,0-3 0,0 4 0,1 0 0,3 0 0,-3 0 0,3 0 0,-3 0 0,3 0 0,-3 0 0,8 0 0,-4 0 0,0 0 0,4 0 0,-4 0 0,5 0 0,-1 0 0,0 0 0,5 0 0,-3 0 0,3 0 0,-1 0 0,-2 0 0,7 0 0,-8 0 0,4 0 0,0 0 0,-4 0 0,4 0 0,-5 0 0,1 0 0,-1 0 0,1 0 0,-1 0 0,1 0 0,11 0 0,-9 0 0,9 0 0,-12 0 0,5 0 0,-3 0 0,7 4 0,-8-3 0,8 3 0,-7 0 0,7-3 0,-7 6 0,2-6 0,-3 3 0,-5-1 0,4-2 0,-8 3 0,3-4 0,-4 3 0,1-2 0,-1 3 0,-4-4 0,4 0 0,-8 3 0,8-2 0,-7 3 0,2-4 0,-3 3 0,3-2 0,-2 3 0,3-4 0,-4 0 0,-1 0 0,1 0 0,0 0 0,0 0 0,3 0 0,-2 0 0,6 0 0,-6 0 0,2 0 0,-3 0 0,4 0 0,0 0 0,4 0 0,1 0 0,-1 0 0,0 0 0,0 0 0,0 0 0,1 0 0,-1 0 0,0 0 0,-3 0 0,2-4 0,-2 3 0,-1-3 0,3 4 0,-6 0 0,6 0 0,-6-3 0,6 2 0,-6-3 0,7 4 0,-8 0 0,8 0 0,-8 0 0,8 0 0,-8 0 0,4 0 0,3 0 0,-5 0 0,5 0 0,-8 0 0,1 0 0,0 0 0,0 0 0,0 0 0,0 0 0,-1 0 0,1 0 0,0 0 0,0 0 0,0 0 0,-1 0 0,1 0 0,0 0 0,0 0 0,0 0 0,-1 0 0,1 0 0,0 0 0,0 0 0,0 0 0,0 0 0,-1 0 0,1 0 0,0 0 0,0 0 0,3 0 0,-2 0 0,3 0 0,-1 0 0,-2 0 0,2 0 0,-3 0 0,0 0 0,-1 0 0,1 0 0,0 0 0,0 0 0,0 0 0,-1 0 0,1 0 0,0 0 0,0 0 0,0 0 0,-1 0 0,1 0 0,0 0 0,0 0 0,0 0 0,-1 0 0,1 0 0,0 0 0,0 0 0,0 0 0,-1 0 0,1 0 0,0 0 0,0 0 0,0 0 0,-1 0 0,1 0 0,4 0 0,0 0 0,1 0 0,2 0 0,-6 0 0,6 0 0,-6 0 0,6 0 0,-6 0 0,3 0 0,-1 0 0,-2 0 0,6 0 0,-6-3 0,3 2 0,-1-2 0,-2 3 0,6 0 0,-6 0 0,2-4 0,-3 3 0,4-2 0,-3 3 0,6 0 0,-3 0 0,5 0 0,3 0 0,-10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17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189 1 24575,'0'93'0,"0"-20"0,0-11 0,0 3-1186,0 33 1186,0-47 0,0 0 0,0 6 0,0 1 0,0 0 0,0 0 0,0-1 0,0-1 0,0-2 0,0 0 0,0-4 0,0 1 0,0 2 0,0 0 0,0 42 0,0-43 0,0 1 0,0 43 0,0 3 0,0 1 0,0-5 0,-5-45 0,0 0 0,3 44 0,-7-22 387,4 5-387,0-13 197,-1 0-197,-3 4 0,4-11 0,0-1 602,-4-4-602,8 3 0,-7-8 0,3 8 0,0-8 0,-4 4 0,8-6 0,-7 1 0,7 0 0,-7-5 0,3 3 0,0-8 0,-3 9 0,7-9 0,-7 9 0,7-9 0,-7 9 0,7-9 0,-7 8 0,7-7 0,-8 7 0,8-8 0,-3 9 0,0-4 0,3 4 0,-3 1 0,0-5 0,3 3 0,-3-7 0,4 3 0,0-5 0,0 0 0,0 0 0,0 1 0,0-1 0,0 0 0,0 0 0,0 0 0,0 0 0,0-4 0,0 3 0,0-7 0,0 3 0,0-5 0,0-4 0,0 4 0,0-4 0,0 0 0,0 4 0,0-8 0,0 3 0,0-4 0,0 5 0,0-4 0,0 3 0,0 8 0,0-5 0,0 10 0,0-8 0,0 5 0,0-4 0,0 8 0,0-3 0,0 4 0,0-4 0,0 3 0,0-3 0,0 0 0,0 3 0,0-3 0,0 0 0,0 3 0,0-8 0,0 4 0,0 0 0,0-4 0,0 4 0,0 0 0,0-4 0,4 9 0,1-9 0,0 4 0,2 0 0,-2 7 0,4-4 0,-1 4 0,-3-16 0,2-4 0,-6-2 0,6-6 0,-6 2 0,2-3 0,1 0 0,-3 13 0,2 17 0,-3 7 0,-4 21 0,-6-13 0,-1 14 0,-2-9 0,3-6 0,5-7 0,-3-10 0,7-8 0,-3-2 0,4-13 0,0 3 0,0 11 0,0 12 0,0 9 0,0-1 0,0-10 0,0-11 0,0-4 0,0-5 0,0-4 0,0 0 0,0-4 0,0 0 0,0-1 0,0 1 0,0-1 0,0 1 0,0 0 0,0 7 0,0 3 0,4 12 0,1 1 0,4 4 0,-1 0 0,1 0 0,0-8 0,4 11 0,-4-19 0,3 7 0,-7-11 0,2-6 0,-6 2 0,2-3 0,1-4 0,-4 3 0,7-2 0,-2 2 0,2 1 0,1 0 0,0 4 0,4-4 0,0 8 0,5-7 0,-1 6 0,-4-6 0,4 3 0,-4-4 0,4 0 0,1 0 0,-1 0 0,0 0 0,0 0 0,-3 0 0,2-4 0,-6 3 0,6-6 0,-6 3 0,3-4 0,-5 0 0,1 0 0,0 3 0,0-2 0,-1 2 0,1 1 0,8-4 0,-3 4 0,12 0 0,-4-3 0,0 2 0,4-3 0,-8 4 0,3-3 0,-3 2 0,-1-3 0,-4 4 0,4-3 0,-8 2 0,8-3 0,-7 4 0,2-3 0,-3 2 0,0-3 0,-1 0 0,1 4 0,0-4 0,0 4 0,0-4 0,3 3 0,6-2 0,4 3 0,4 0 0,-3-3 0,7 2 0,-7-3 0,12 0 0,-7 4 0,7-3 0,-8 3 0,8-4 0,-7 4 0,3-4 0,-1 4 0,-6-4 0,6 4 0,-8-3 0,0 3 0,4-1 0,-8-2 0,3 7 0,1-7 0,-4 2 0,3 1 0,1-3 0,-4 6 0,3-6 0,-4 6 0,5-6 0,-4 6 0,7-2 0,-2 3 0,3-3 0,1 2 0,3-6 0,-2 3 0,7 0 0,-7-3 0,7 3 0,-8-4 0,8 0 0,-7 0 0,7 3 0,-8-2 0,4 3 0,0-4 0,-4 0 0,8 0 0,-7 0 0,3 0 0,-9 0 0,4 0 0,-4 0 0,4 0 0,-3 0 0,2 0 0,-3-4 0,9-1 0,-3-3 0,7-1 0,-3 0 0,4 0 0,0-3 0,5 6 0,-4-6 0,4 7 0,6-8 0,-7 7 0,3-5 0,-13 10 0,-3-7 0,-1 7 0,1-3 0,-5 1 0,4 2 0,-8-7 0,7 8 0,-7-4 0,4 4 0,-5 0 0,0 0 0,5 0 0,-4 0 0,7 0 0,-2 0 0,3 0 0,5 0 0,1 0 0,0 0 0,3-4 0,-4 3 0,6-3 0,-1 4 0,0 0 0,0 0 0,0 0 0,0 0 0,-4 0 0,19 0 0,-20 0 0,16 0 0,-21 0 0,1 0 0,3 0 0,-2 0 0,3-4 0,-1 3 0,-2-2 0,3 3 0,0-4 0,-4 3 0,8-3 0,-3 0 0,4 3 0,0-7 0,1 3 0,-1-8 0,5 3 0,-4-3 0,8 4 0,-7 0 0,7 0 0,-7 0 0,3 0 0,-5 0 0,-4 0 0,3 4 0,-12 1 0,3 1 0,-9 2 0,-3-3 0,-2 4 0,-3 0 0,0 0 0,0 0 0,-1 0 0,5 0 0,9 0 0,1 0 0,17 0 0,-7 0 0,12 0 0,-3 0 0,5 0 0,0 0 0,-1 0 0,-4 0 0,-1 0 0,-5 0 0,1 0 0,-5 0 0,3 0 0,-8 0 0,4 4 0,0-3 0,-4 3 0,4-4 0,-9 0 0,0 0 0,-5 0 0,-4 0 0,0 0 0,-4 0 0,-1 0 0,1 0 0,-3 3 0,-2 1 0,0 1 0,-2 1 0,13-5 0,-4 3 0,9-4 0,-3 3 0,0 2 0,0 3 0,5-4 0,-4 3 0,3-6 0,1 7 0,-4-4 0,7 4 0,-6 1 0,6-1 0,-7 0 0,8 0 0,-4 1 0,4-1 0,1 1 0,-1-1 0,1 0 0,-1 5 0,5-4 0,-4 3 0,4-3 0,0 3 0,-4-2 0,8 3 0,-3-1 0,0-2 0,3 2 0,-7-3 0,7 0 0,-8-1 0,8 1 0,-7-1 0,3-3 0,-5-1 0,-4-1 0,0-2 0,-5 3 0,0-4 0,-3 0 0,2 0 0,-6 0 0,6 0 0,-6 0 0,6 0 0,-2 0 0,3 0 0,0 0 0,4 0 0,2 0 0,3 0 0,5 0 0,-4 0 0,4 0 0,0 0 0,-4 0 0,9 0 0,-9-4 0,8 3 0,-7-7 0,18 0 0,-11-2 0,8-2 0,-17 7 0,0-3 0,-4 7 0,1-6 0,-2 6 0,-4-3 0,0 1 0,1 2 0,-5-3 0,3 4 0,-6 0 0,3-4 0,-4 4 0,-1-4 0,1 4 0,4 0 0,-4 0 0,-3 0 0,11 0 0,4 0 0,20 4 0,0-3 0,5 3 0,-4 0 0,4-3 0,1 3 0,-1-4 0,6 0 0,-4 4 0,8-3 0,-8 3 0,8-4 0,-8 0 0,9 0 0,-9 0 0,8 0 0,-8 0 0,19 0 0,-21 0 0,20 0 0,-18 0 0,9 0 0,6 0 0,-4 0 0,4 0 0,-6 0 0,1 0 0,0 0 0,-5 0 0,3 0 0,-8 0 0,19 0 0,-26 0 0,24 0 0,-21 0 0,9 0 0,-2 0 0,1 0 0,-4 0 0,3 0 0,-9 0 0,3 0 0,-3 0 0,0 0 0,-1 0 0,0 0 0,-4 0 0,4 0 0,-5 0 0,5 0 0,-4 0 0,9 0 0,-4 0 0,0 0 0,3 0 0,-3 0 0,0 0 0,10 0 0,-17 0 0,3 0 0,-17 0 0,-7 0 0,2 0 0,-6 0 0,6 4 0,-6-3 0,6 6 0,-6-3 0,6 4 0,-2 0 0,3 0 0,0-3 0,0 2 0,1-6 0,-1 2 0,4-3 0,1 0 0,5 0 0,-1 0 0,1 0 0,-1 0 0,0 0 0,1 0 0,-1 0 0,1 0 0,-5 0 0,4 0 0,-8 0 0,3 0 0,4 0 0,-6 0 0,5 0 0,-7 0 0,-3 0 0,2 0 0,-2 0 0,-1 0 0,3 0 0,-6 0 0,7 0 0,-8 0 0,4 0 0,-4 0 0,-1 0 0,1 0 0,3 0 0,-2 0 0,6 0 0,-3 0 0,8 0 0,-2 0 0,6-3 0,2 2 0,0-7 0,0 7 0,-6-6 0,-8 6 0,-1-3 0,-3 4 0,0 0 0,0 0 0,0 0 0,-1 0 0,1 0 0,0 0 0,-1 0 0,1-3 0,4 2 0,4-7 0,6 0 0,3-2 0,5-6 0,5 6 0,2-7 0,7 7 0,-3-7 0,0 3 0,3-4 0,-3-4 0,1-2 0,2 1 0,-6-4 0,2 8 0,-4-3 0,-6 5 0,0 3 0,-4 2 0,-5 7 0,-4-2 0,-6 6 0,-3-2 0,0 3 0,0 0 0,-1 0 0,1 0 0,0 0 0,-1 0 0,1 0 0,0 0 0,0 0 0,-1 0 0,1 0 0,0 0 0,4 0 0,0 0 0,4 0 0,5 0 0,0 0 0,4 0 0,1 0 0,-5-4 0,4-1 0,-4 1 0,4-4 0,1 3 0,-1-7 0,1 2 0,-5-2 0,4-4 0,1 1 0,1-10 0,13-8 0,-6-5 0,14-11 0,-14 11 0,7-8 0,-8 8 0,4-9 0,0 5 0,-4 0 0,-2 10 0,-8 2 0,-2 8 0,-4 1 0,-5 9 0,0-4 0,-4 7 0,-1-2 0,-2 3 0,-2 0 0,-3 0 0,0 0 0,0-4 0,4 4 0,-4-4 0,7 4 0,-6 0 0,6 0 0,-6 0 0,6 0 0,-6 0 0,2-3 0,-3 2 0,4-7 0,-3 7 0,6-6 0,-6 2 0,3-3 0,-1 0 0,-2-5 0,6 0 0,-6-1 0,7-2 0,-7 2 0,6-3 0,-2-1 0,0 1 0,-2-1 0,1 1 0,-3-1 0,3 0 0,-4 5 0,0 1 0,0 3 0,0 1 0,0 3 0,0 2 0,0 3 0,0 0 0,3 3 0,-2-2 0,3 3 0,-4-4 0,0 0 0,0 1 0,3 2 0,-2-2 0,2 3 0,-3-4 0,4 0 0,-3 0 0,6 0 0,-7 0 0,7-3 0,-6 2 0,7-7 0,-4 4 0,4-5 0,-3 1 0,2-1 0,-3 1 0,4 0 0,0-1 0,0 1 0,0 0 0,0-1 0,1 1 0,-1 0 0,0-1 0,-4 5 0,3-4 0,-2 7 0,-1-2 0,3 3 0,-6 0 0,2 0 0,1 0 0,-3 0 0,6-4 0,-6 3 0,6-2 0,-6 3 0,2 0 0,1 4 0,-4-4 0,4 4 0,-4-4 0,0 0 0,3 0 0,-2 1 0,3-1 0,-4 0 0,3 0 0,-2 0 0,3-4 0,-1 3 0,-2-2 0,2 3 0,1-4 0,-3 3 0,2-3 0,1 8 0,-3-3 0,2 23 0,-3-11 0,0 16 0,0-13 0,0 0 0,0 3 0,0-9 0,0-20 0,0-3 0,0-19 0,0 11 0,0 2 0,0-7 0,4 3 0,1-5 0,3 5 0,1-3 0,0 8 0,-1-4 0,1 8 0,-5 2 0,3 3 0,-2 1 0,-1 0 0,3 3 0,-6-2 0,6 2 0,-2 0 0,3-2 0,-4 2 0,3-3 0,-2 0 0,3-1 0,0 1 0,0-5 0,4 4 0,-3-3 0,3-1 0,-4 4 0,0-4 0,0 9 0,0-4 0,0 7 0,0-2 0,0 6 0,0 2 0,-4-1 0,3 3 0,-3-2 0,4 3 0,0 0 0,-1 0 0,1-4 0,0 0 0,3-4 0,2-4 0,3-1 0,4-3 0,2-5 0,4 3 0,5-8 0,-4 3 0,7 0 0,-2 2 0,-2 3 0,5 0 0,-4 1 0,-1 0 0,5 3 0,-5-3 0,1 8 0,-1-4 0,-5 4 0,5 1 0,-3-1 0,2 0 0,-3 1 0,-1-1 0,1 1 0,-1 3 0,1-3 0,-1 4 0,0-5 0,1 0 0,-1 5 0,1-4 0,-1 3 0,0-3 0,1-1 0,-5 1 0,4-1 0,-4 5 0,0-4 0,4 4 0,-4-1 0,0-2 0,4 2 0,-4 0 0,1-2 0,2 6 0,2-7 0,0 7 0,4-6 0,-5 6 0,5-7 0,-3 3 0,7 0 0,-8-2 0,4 2 0,-5-4 0,1 1 0,-5-1 0,4 5 0,-8-4 0,7 4 0,-6-5 0,2 1 0,0 0 0,-3-1 0,15 1 0,-13 0 0,13 0 0,-15-1 0,7 1 0,-6 0 0,6-1 0,-7 4 0,8-2 0,-4 2 0,0 0 0,4-2 0,-4 2 0,5 0 0,-1-2 0,0 2 0,1 0 0,-5-2 0,4 6 0,-8-7 0,3 8 0,1-4 0,-4 0 0,3 3 0,0-2 0,-2-1 0,2 3 0,-4-6 0,5 6 0,-4-3 0,3 4 0,-3 0 0,10-3 0,-8 2 0,13-7 0,-11 7 0,5-2 0,-1 3 0,0-4 0,5 3 0,1-3 0,0 0 0,3 3 0,-3-3 0,0 1 0,3 2 0,-8-3 0,4 4 0,-5 0 0,1-4 0,-5 3 0,3-3 0,-6 4 0,2 0 0,-7 0 0,2 0 0,-3 0 0,1 0 0,2 0 0,-6 0 0,6 0 0,-2 0 0,-1 0 0,3 0 0,-2 0 0,3 0 0,8 0 0,-6 0 0,5 0 0,-7 0 0,1 0 0,-1 0 0,0 0 0,0 0 0,-3 0 0,2 0 0,-6 0 0,3 0 0,-5 0 0,1 0 0,-3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19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0 50 24575,'20'0'0,"-5"0"0,-3 0 0,-1 0 0,2 0 0,3 0 0,0 0 0,4 0 0,-2 0 0,6 0 0,-7 0 0,12 0 0,-11 0 0,11 0 0,-3 0 0,0 0 0,4 0 0,-4 0 0,-1 0 0,0 0 0,1 0 0,-1 0 0,5 0 0,-3 0 0,2 0 0,-3 0 0,-1 0 0,1 0 0,-1 0 0,0 0 0,1 0 0,-1 0 0,1 0 0,-1 0 0,-4 0 0,4 0 0,-4 0 0,9 0 0,-8 0 0,7 0 0,-3 0 0,0-3 0,0 2 0,-2-3 0,-2 0 0,3 3 0,0-7 0,1 8 0,-5-8 0,-1 7 0,-4-6 0,5 6 0,-8-3 0,7 4 0,-12 0 0,4 0 0,-4-3 0,-1 2 0,5-3 0,-4 4 0,4 0 0,-5 0 0,25 0 0,-6 0 0,30 0 0,-4 0 0,6 0 0,4 0 0,-5 0 0,-6 0 0,0 0 0,-6 0 0,1 0 0,-1 0 0,-4 0 0,4 0 0,-4 0 0,4 0 0,1 0 0,-1 0 0,1 0 0,5 0 0,-5 0 0,10 0 0,-9 0 0,8 0 0,-8 0 0,3 0 0,-4 0 0,-1 0 0,1 0 0,0 0 0,-5 0 0,3 0 0,-3 0 0,0 0 0,4 0 0,-4 0 0,4 0 0,-4 0 0,4 0 0,-9 4 0,8-3 0,-7 7 0,3-7 0,-5 7 0,-4-7 0,3 7 0,-3-3 0,4 3 0,0 1 0,5 0 0,-4 0 0,4 0 0,0 0 0,-4 0 0,9 0 0,-4-1 0,0 1 0,3 0 0,-7 0 0,7 0 0,-12-4 0,7 3 0,-8-3 0,-1 0 0,0 3 0,-4-7 0,-5 6 0,-1-6 0,-3 2 0,2-3 0,-2 0 0,3 0 0,-7 0 0,2 0 0,-3 0 0,5 0 0,3 0 0,-3 0 0,8 0 0,0 0 0,2 0 0,3 0 0,-1 0 0,2 0 0,9-4 0,-3-1 0,2-4 0,-4 0 0,1 5 0,-1-4 0,0 3 0,0-4 0,-4 4 0,-1-3 0,-5 3 0,1 1 0,-1-4 0,-4 7 0,0-6 0,-5 6 0,0-3 0,-3 0 0,2 4 0,-3-4 0,4 4 0,-3 0 0,2 0 0,-6 0 0,2 0 0,1 0 0,-3-3 0,-1 2 0,-5-3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27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10958 4339 24575,'30'-5'0,"-2"2"0,-16 3 0,3 0 0,-2 0 0,19 0 0,-13 0 0,26 0 0,-26 0 0,10 0 0,-13 0 0,5 0 0,-4 0 0,7 0 0,-6 0 0,2 0 0,-4 0 0,1 0 0,-1 0 0,0 0 0,0 0 0,1 0 0,-1 0 0,4 0 0,-6 0 0,9 0 0,-5 0 0,3 0 0,3 0 0,-2 0 0,8 0 0,0 0 0,1 0 0,8-9 0,-7 3 0,8-7 0,0 4 0,-4 0 0,4-4 0,-5 4 0,5-4 0,-8 4 0,7 0 0,-8 0 0,4 0 0,-4 0 0,3 0 0,-3 1 0,4-1 0,0 0 0,0 0 0,0 0 0,5 4 0,1-3 0,5 3 0,4 0 0,-3 1 0,4 0 0,-1 3 0,-3-3 0,3 4 0,1 0 0,-5 0 0,5 0 0,-10 0 0,3 0 0,-3-4 0,0 3 0,4-3 0,-9 4 0,-1 0 0,-5 0 0,-4 0 0,-5 0 0,6 0 0,-8 0 0,4 0 0,-10 0 0,-2 0 0,1 0 0,-4 0 0,4 0 0,-4 0 0,0 0 0,3 3 0,-2-2 0,2 3 0,1-1 0,1-2 0,3 6 0,-4-6 0,4 3 0,-4-4 0,4 3 0,1-2 0,-5 3 0,3-4 0,-2 0 0,-1 3 0,4-2 0,-4 3 0,4-4 0,-3 3 0,2-2 0,1 6 0,1-6 0,-1 2 0,0-3 0,-4 0 0,1 0 0,2 4 0,-3-3 0,1 2 0,2-3 0,-2 0 0,3 0 0,0 0 0,0 0 0,1 0 0,-1 4 0,4-3 0,-2 2 0,2-3 0,0 0 0,-3 0 0,8 0 0,-8 0 0,3 0 0,-3 0 0,3 0 0,-3 4 0,4-3 0,-5 2 0,0-3 0,-3 0 0,2 0 0,-3 0 0,1 0 0,2 0 0,-2 0 0,10 0 0,-8 0 0,7 0 0,-9 0 0,3 0 0,0 0 0,-3 0 0,2 0 0,-3 0 0,5 0 0,-1 0 0,0 0 0,0 0 0,1 0 0,-1 0 0,0 0 0,0 0 0,1 0 0,-1 0 0,0 0 0,0 0 0,1 0 0,-1-3 0,-4-2 0,4 1 0,-4-3 0,8 2 0,1 1 0,0-4 0,3 4 0,-2-1 0,3-2 0,1 6 0,-1-7 0,0 7 0,5-3 0,-3 0 0,7 0 0,-3-1 0,4-3 0,0 7 0,5-7 0,11 2 0,-7 1 0,10-3 0,-8 7 0,1-7 0,8 2 0,-8-3 0,4 0 0,-6 0 0,-4 0 0,-1-4 0,-4 3 0,-6-7 0,5 7 0,-5-6 0,1 2 0,3-3 0,-3 3 0,4-3 0,-4 4 0,3-1 0,-7-2 0,7 2 0,-7-3 0,3-5 0,-5 4 0,2-7 0,-1 2 0,0-3 0,-4 0 0,4-5 0,-3-1 0,0-4 0,-2 1 0,-3-5 0,0 3 0,0-8 0,-4 4 0,3 0 0,-7 1 0,3 5 0,-1-12 0,-2 9 0,-1-4 0,-6 7 0,-3 4 0,0-4 0,0 0 0,0 0 0,0-1 0,0 1 0,0 0 0,0-1 0,0 1 0,0 0 0,0-5 0,0 3 0,0-3 0,0 5 0,-4-1 0,0 1 0,-5 4 0,-4-3 0,3 7 0,-2 2 0,0 0 0,2 4 0,-6-5 0,7 0 0,-7 1 0,6-5 0,-6 3 0,6-7 0,-2 8 0,-1-9 0,3 4 0,-3-4 0,1-12 0,2 9 0,-3-4 0,4 12 0,1 8 0,-1-2 0,-2 6 0,1-2 0,-2 4 0,4-1 0,-4 5 0,3-4 0,-2 7 0,-1-6 0,3 6 0,-6-7 0,6 4 0,-7-1 0,7-2 0,-6 5 0,5-5 0,-1 6 0,3-3 0,-4 4 0,3-3 0,-3 2 0,4-3 0,0 4 0,-3 0 0,2 0 0,-3 0 0,4 0 0,0-4 0,0 3 0,-4-2 0,3-1 0,-10-8 0,6 2 0,-7-6 0,7 8 0,-3-1 0,4 1 0,-1-5 0,-3 4 0,3-7 0,0 2 0,-3 1 0,3-4 0,0 8 0,-3-8 0,7 8 0,-7-4 0,3 5 0,1 3 0,-4-2 0,4 2 0,-5-3 0,1-1 0,0 5 0,-1-4 0,1 4 0,3-1 0,-2-2 0,2 6 0,-7-3 0,7 4 0,-6 0 0,10 3 0,-3 2 0,1-1 0,2 3 0,-7-3 0,7 1 0,-6 2 0,2-2 0,-3-1 0,0 3 0,-1-3 0,1 4 0,0 0 0,-1 0 0,1 0 0,0 0 0,-1 0 0,1 0 0,-1 0 0,1 0 0,0-3 0,-5 2 0,4-6 0,-4 6 0,1-7 0,3 7 0,-4-3 0,1 4 0,2-3 0,-2 2 0,-1-3 0,0 0 0,-1 3 0,-2-2 0,2-1 0,-3 3 0,-1-7 0,-11 4 0,13-5 0,-12 4 0,15-2 0,-1 2 0,-2-3 0,6 0 0,-6 3 0,6-2 0,-2 2 0,4-3 0,-1-4 0,1 3 0,-5-3 0,4 4 0,-3-1 0,7 1 0,-2 0 0,2 0 0,-3 0 0,-1 0 0,-3-1 0,6 1 0,-9 0 0,9 0 0,-7-4 0,1 2 0,3-1 0,-15-5 0,8 5 0,-4-8 0,7 10 0,5-3 0,-5 3 0,4 1 0,-3-4 0,3 3 0,1-3 0,3 4 0,-2 0 0,2 0 0,-3 3 0,-1-2 0,5 3 0,-4-4 0,4 3 0,-5-2 0,5 2 0,-4 1 0,4-3 0,-1 2 0,-2 1 0,2-3 0,0 2 0,-2 1 0,6-3 0,-6 2 0,6 1 0,-3-3 0,0 2 0,4 1 0,-8-4 0,4 4 0,-1-1 0,-3-2 0,4 6 0,-1-3 0,-2 1 0,-5-2 0,5 1 0,-7-4 0,9 7 0,-3-2 0,-1-1 0,5 3 0,-4-2 0,7 3 0,-6 0 0,6 0 0,-6 0 0,6 0 0,-7 0 0,8 0 0,-8 0 0,3 0 0,-3 0 0,0 0 0,-1 0 0,1 0 0,0 0 0,-5 0 0,4 0 0,-8 3 0,8-2 0,-8 3 0,8-4 0,-8 4 0,8-3 0,-15 2 0,9-3 0,-10 0 0,12 0 0,-4 0 0,4 0 0,-5 0 0,1 0 0,-1 4 0,-4-3 0,4 3 0,-4 0 0,0 1 0,3-1 0,-7 4 0,7-3 0,-7 4 0,7-5 0,-2 4 0,-1-3 0,3 3 0,-3-3 0,5 3 0,-1-4 0,1 1 0,3 2 0,-2-6 0,2 7 0,1-8 0,-4 8 0,4-7 0,-1 3 0,-2-1 0,2-2 0,1 3 0,-4-4 0,4 0 0,-5 0 0,-11 0 0,9 0 0,-9 0 0,12 0 0,-5 4 0,8-3 0,-7 3 0,12-4 0,-3 0 0,-1 0 0,4 0 0,-4 0 0,5 0 0,0 0 0,-1 0 0,1 0 0,-1 0 0,1 0 0,-4 0 0,2 0 0,-6 0 0,6 0 0,-6 0 0,6 0 0,-6 0 0,2 0 0,-3 0 0,-1 0 0,5-4 0,-4 3 0,4-6 0,-1 6 0,-2-3 0,6 1 0,-2 2 0,4-7 0,-1 7 0,1-2 0,-1-1 0,5 0 0,-4-1 0,4-2 0,-1 6 0,-2-6 0,6 2 0,-3 1 0,4-3 0,-3 6 0,2-6 0,-3 6 0,4-6 0,-4 6 0,4-6 0,-8 6 0,3-6 0,-3 2 0,0-3 0,-1 4 0,1-4 0,0 4 0,-5-4 0,0-1 0,-1 4 0,-2-2 0,-9 6 0,4-3 0,-7 4 0,10-4 0,0 3 0,1-3 0,-1 4 0,5 0 0,-4 0 0,4 0 0,-1 0 0,-2 0 0,7 0 0,-8 0 0,8 0 0,-8 0 0,8 0 0,-8 0 0,4 0 0,-5 0 0,1 0 0,-1 4 0,-4 1 0,4 4 0,-9-1 0,9 1 0,-8 0 0,3-1 0,-20 5 0,7-3 0,-8 2 0,12-3 0,4 0 0,1 0 0,0 0 0,0-1 0,-1 1 0,5 0 0,-3 0 0,3-5 0,0 4 0,-3-7 0,7 6 0,-3-6 0,0 3 0,4 0 0,-9-3 0,9 6 0,-4-6 0,5 7 0,-1-7 0,1 6 0,-1-2 0,0 3 0,1 1 0,-1-5 0,5 4 0,-4-7 0,4 6 0,-5-6 0,-3 3 0,2-4 0,-19 0 0,17 0 0,-12 0 0,15 0 0,1 0 0,-1 0 0,1 0 0,-1 0 0,0 0 0,1 0 0,-1 0 0,5 0 0,-4-4 0,4-1 0,-1-3 0,-2-1 0,7 1 0,-8-1 0,8 1 0,-8 0 0,4-1 0,-1 1 0,-2-1 0,6-2 0,-6 1 0,2-6 0,1 7 0,0-7 0,1 7 0,3-7 0,-8 7 0,8-7 0,-4 4 0,1-1 0,-5-6 0,3 5 0,-2-3 0,8 6 0,3-1 0,-2 3 0,6-3 0,-7 4 0,7 0 0,-2 0 0,3 0 0,0 0 0,-4 0 0,3 0 0,-2 3 0,3-2 0,0 3 0,-4-4 0,3 0 0,-6 3 0,6-2 0,-7 6 0,8-6 0,-8 6 0,3-6 0,-3 6 0,0-6 0,-1 6 0,1-2 0,0-1 0,-1 3 0,-3-3 0,-5 1 0,3-2 0,-2 1 0,4 0 0,2 0 0,-2 3 0,7-6 0,-2 6 0,2-2 0,-3-1 0,-1 3 0,1-2 0,3-1 0,-2 3 0,6-2 0,-6 3 0,6 0 0,-7-4 0,8 3 0,-8-2 0,3 3 0,1 0 0,-4 0 0,4 0 0,-5 0 0,1 0 0,3 0 0,-2 0 0,-2 0 0,0 0 0,-4 0 0,5 0 0,-4 0 0,2 0 0,-2 0 0,7 0 0,-10 0 0,0 0 0,-17 0 0,-2 0 0,-3 0 0,-1 0 0,-5 0 0,4 0 0,-8 0 0,8 0 0,-4 0 0,-10 0 0,16 0 0,-21 0 0,19 0 0,-9 0 0,-1 0 0,0 0 0,1 0 0,-6 0 0,4 0 0,-4 0 0,5 0 0,-5 0 0,9 0 0,-7 0 0,8-5 0,-5 4 0,5-7 0,-3 7 0,8-7 0,-4 7 0,0-8 0,4 4 0,-13 0 0,21-3 0,-20 3 0,21 0 0,-13-3 0,6 7 0,-1-7 0,0 7 0,-15-8 0,16 8 0,-25-4 0,21 5 0,-8 0 0,2 0 0,3 0 0,-10 0 0,4 0 0,1 0 0,-24 0 0,28 0 0,-23 0 0,30 0 0,1 0 0,-1 0 0,0 0 0,1 0 0,-6 0 0,4 0 0,-3 0 0,4 0 0,0 0 0,-5 0 0,4 0 0,-3 0 0,-1 0 0,4 0 0,-19 0 0,11 0 0,-17 5 0,14 0 0,-10 5 0,5-1 0,-6 1 0,11-1 0,-8 1 0,13 3 0,-9-2 0,5 2 0,0-3 0,5-1 0,-3 0 0,8-4 0,-4 4 0,6-4 0,-26 4 0,19 0 0,-19-4 0,25 3 0,0-7 0,0 7 0,5-7 0,-3 7 0,7-7 0,-3 3 0,0-4 0,4 0 0,0 0 0,2 4 0,3-3 0,-4 3 0,-1-4 0,5 4 0,-3-4 0,3 8 0,-4-3 0,0 4 0,-1 0 0,1-1 0,0 1 0,-5 0 0,3 0 0,-7 4 0,3-3 0,0 7 0,-4-3 0,4 4 0,-4-4 0,-6-1 0,-12 4 0,4-6 0,-4 6 0,13-12 0,4 3 0,0-7 0,1 7 0,-1-7 0,0 7 0,5-7 0,1 7 0,5-7 0,-1 7 0,1-7 0,4 3 0,-3-4 0,3 0 0,-5 0 0,1 0 0,0 0 0,0 0 0,4 4 0,-3-3 0,7 3 0,-7-1 0,11-2 0,-5 7 0,10-4 0,-2 1 0,4 2 0,-1-2 0,1-1 0,3 3 0,1-6 0,5 6 0,-5-6 0,-1 6 0,1-6 0,4 6 0,1-6 0,2 2 0,-2-3 0,2 4 0,-2-4 0,3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32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6680 0 24575,'-52'0'0,"11"0"0,-18 0 0,4 0 0,16 0 0,-31 0 0,34 0 0,-28 0 0,21 0 0,-9 0 0,2 0 0,4 0 0,0 0 0,5 0 0,1 0 0,5 0 0,4 0 0,-3 0 0,11 0 0,-6 0 0,8 0 0,-5 0 0,5 0 0,-4 0 0,8 0 0,-3 0 0,3 0 0,1 0 0,0 0 0,-1 0 0,1 0 0,-1 0 0,1 0 0,0 0 0,-1 0 0,-3 4 0,2 0 0,-10 1 0,9-1 0,-10-1 0,8-2 0,-9 3 0,3-4 0,-3 0 0,5 4 0,-1-3 0,1 2 0,-5 1 0,3-3 0,-7 3 0,7 0 0,-7-3 0,3 7 0,-4-7 0,-5 7 0,4-4 0,-9 1 0,9 3 0,-9-7 0,4 7 0,-5-7 0,1 7 0,3-7 0,-2 3 0,3-4 0,-1 0 0,3 4 0,3-3 0,-4 3 0,4-4 0,-9 0 0,9 0 0,-9 0 0,9 0 0,-8 0 0,2 0 0,1 0 0,-3 0 0,7 0 0,-7 0 0,-8 0 0,8 0 0,-7 0 0,15 0 0,1 0 0,0-4 0,-1-1 0,-4 0 0,-1-3 0,-9 7 0,7-3 0,-6 4 0,3 0 0,-1 0 0,-4 0 0,0 0 0,4 0 0,1 0 0,6 0 0,5 0 0,0 0 0,4 0 0,1 0 0,4 0 0,5 0 0,0 0 0,1 0 0,6 0 0,-5 0 0,10 0 0,-3 0 0,4 0 0,0 0 0,1 0 0,-1 0 0,0 0 0,0 0 0,1-3 0,-1-2 0,0 1 0,-4-3 0,-1 6 0,-7-7 0,-2 7 0,-3-6 0,-5 6 0,-1-3 0,-4 0 0,-1 3 0,-3-3 0,2 4 0,-3 0 0,5 0 0,0-4 0,-1 3 0,1-3 0,4 4 0,-3 0 0,7 0 0,-3 0 0,5 0 0,-1 0 0,0 0 0,5 0 0,-4-4 0,8 3 0,-7-3 0,2 4 0,1 0 0,-4 0 0,4 0 0,-1 0 0,-2 0 0,2 0 0,-3 0 0,-1 0 0,5 0 0,-4 0 0,4 0 0,-5 0 0,5 0 0,-4 0 0,8 0 0,-8 0 0,8 0 0,-4 0 0,5 0 0,-4 0 0,2 0 0,-2 0 0,3 0 0,-10 0 0,8 0 0,-9 4 0,11-3 0,-3 3 0,3-4 0,-8 3 0,8-2 0,-8 3 0,4-4 0,-5 0 0,5 0 0,-4 4 0,4-3 0,-5 2 0,5-3 0,-4 0 0,4 0 0,-5 0 0,1 0 0,3 0 0,-2 0 0,6 0 0,-6 0 0,6 0 0,-2 0 0,-1 0 0,4 0 0,-3 0 0,-1 0 0,4 0 0,-4 0 0,5 0 0,0 0 0,-8 0 0,6 0 0,-2 0 0,4 0 0,4 0 0,-5 0 0,5 0 0,-4 0 0,7 0 0,-6 0 0,6 0 0,-6 0 0,6 0 0,-7 0 0,8 0 0,-4 0 0,0 0 0,0 0 0,-1 4 0,1-3 0,1 2 0,-2-3 0,0 0 0,-2 0 0,2 0 0,1 0 0,-4 0 0,4 0 0,-5 0 0,1 0 0,3 0 0,-2 0 0,-1 0 0,-2 4 0,-2-3 0,8 2 0,-4-3 0,8 0 0,-4 0 0,0 0 0,3 0 0,-2 0 0,3 0 0,0 0 0,0 0 0,0 0 0,0 0 0,0 0 0,4 4 0,-3-4 0,3 4 0,-4-4 0,-7 0 0,2 3 0,-6 2 0,6 3 0,-2-4 0,9 0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09:23:32"/>
    </inkml:context>
    <inkml:brush xml:id="br0">
      <inkml:brushProperty name="width" value="0.5" units="cm"/>
      <inkml:brushProperty name="height" value="0.2" units="cm"/>
      <inkml:brushProperty name="color" value="#ff4e00"/>
    </inkml:brush>
  </inkml:definitions>
  <inkml:trace contextRef="#ctx0" brushRef="#br0">87 9 24575,'-17'0'0,"2"0"0,7 0 0,1 0 0,-1 0 0,0 0 0,1 0 0,2-4 0,-2 3 0,3-2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11:51:16"/>
    </inkml:context>
    <inkml:brush xml:id="br0">
      <inkml:brushProperty name="width" value="0.5" units="cm"/>
      <inkml:brushProperty name="height" value="0.05" units="cm"/>
      <inkml:brushProperty name="color" value="#cc912c"/>
    </inkml:brush>
  </inkml:definitions>
  <inkml:trace contextRef="#ctx0" brushRef="#br0">2124 1096 24575,'-44'0'0,"-5"0"0,-15 0 0,8 0 0,-8 0 0,-26 0 0,-3 0 0,10 0 0,0 0-756,-15 0 1,5 0 755,-7 0 0,7 0 0,5-9 91,1 6-91,6-6 0,16 5 0,-6-1 0,12-5 0,-9 1 0,4-1 1128,2-4-1128,11 4 292,0-8-292,5 4 0,5 0 0,6-3 0,5 3 0,4-3 0,1 4 0,3-3 0,5 3 0,2-3 0,6 3 0,-3-2 0,4 6 0,0-6 0,0 6 0,0-3 0,4 0 0,-4 3 0,4-6 0,0 6 0,-4-6 0,7 2 0,-6-3 0,6-1 0,-3 1 0,1 0 0,2-1 0,-3 5 0,4-4 0,-3 4 0,2-1 0,-3 1 0,4 4 0,0 0 0,0 0 0,0 1 0,0-1 0,0 0 0,0 0 0,0 0 0,0 0 0,4 0 0,0 0 0,4-4 0,0 4 0,0-8 0,3 7 0,-2-6 0,7 2 0,-4-3 0,4-1 0,1 1 0,-1 3 0,0-2 0,0 6 0,1-7 0,-1 7 0,0-7 0,0 7 0,1-2 0,-1 2 0,0-2 0,5 1 0,-4-2 0,3 4 0,-4 0 0,5 0 0,-4 3 0,7-3 0,-2 4 0,3-5 0,1 4 0,-1-2 0,5 2 0,1-4 0,15-4 0,-8 7 0,9-5 0,-12 6 0,0-4 0,0 0 0,0 4 0,1-3 0,-1 3 0,0 0 0,0-3 0,0 3 0,1 0 0,-1-3 0,5 7 0,-4-7 0,8 7 0,-8-7 0,9 7 0,-9-3 0,8 4 0,-7-3 0,3 2 0,-5-3 0,0 4 0,-4 0 0,3 0 0,-3-4 0,0 3 0,3-3 0,-8 4 0,8 0 0,2 0 0,0 0 0,28 0 0,-22 0 0,22 0 0,-23 0 0,0 0 0,4 0 0,-9 0 0,0 0 0,-2 0 0,-8 0 0,4 0 0,-9 3 0,4 2 0,-8 3 0,3 0 0,1 0 0,-8 0 0,7 1 0,-8-1 0,4 0 0,1 3 0,-1-2 0,0 7 0,0-4 0,5 5 0,-4-4 0,3 2 0,1-2 0,-4 0 0,3 2 0,-4-2 0,1 0 0,-5-2 0,3-3 0,-2 7 0,-1-5 0,0 5 0,-5-7 0,-2 0 0,2 0 0,-6-1 0,6 1 0,-7 0 0,4 0 0,-4-1 0,3 1 0,-2 0 0,3 0 0,-4 0 0,0-1 0,0 1 0,0 0 0,0-1 0,0 1 0,0-1 0,0 1 0,0 0 0,0-1 0,0 1 0,0 0 0,0-1 0,0 1 0,0 0 0,0-1 0,0 1 0,0 0 0,-4 0 0,3-1 0,-6 1 0,6 0 0,-6 0 0,6 0 0,-6-4 0,6 3 0,-6-3 0,6 4 0,-6 0 0,3 0 0,0-1 0,-3 1 0,2 0 0,1 0 0,-3 0 0,2-1 0,-3 1 0,0 0 0,0 4 0,0-4 0,0 4 0,0-4 0,0 0 0,4 3 0,-3-2 0,3 2 0,-4-3 0,0 0 0,0 4 0,0-4 0,0 4 0,3-4 0,-2 0 0,3-1 0,-4 1 0,0 0 0,0 0 0,0 0 0,0-1 0,0 1 0,0 0 0,0 0 0,0 0 0,0 0 0,0-1 0,0 1 0,1 0 0,-1 0 0,0 0 0,0-1 0,0 1 0,0-3 0,0 2 0,-4-3 0,4 4 0,-4-1 0,4-2 0,0 2 0,0-3 0,0 0 0,0 3 0,-3-6 0,2 6 0,-3-6 0,4 6 0,0-6 0,0 6 0,0-6 0,-3 6 0,2-6 0,-3 2 0,1 1 0,2-3 0,-7 2 0,7-3 0,-6 4 0,6-3 0,-3 2 0,1-3 0,2 0 0,-3 0 0,0 0 0,4 0 0,-4 0 0,4 0 0,0 0 0,0 0 0,-3 0 0,2 0 0,-3 0 0,4 0 0,1 0 0,-1 0 0,0 0 0,0 0 0,4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0-06-10T13:03:52"/>
    </inkml:context>
    <inkml:brush xml:id="br0">
      <inkml:brushProperty name="width" value="0.5" units="cm"/>
      <inkml:brushProperty name="height" value="0.1" units="cm"/>
      <inkml:brushProperty name="color" value="#ae198d"/>
    </inkml:brush>
  </inkml:definitions>
  <inkml:trace contextRef="#ctx0" brushRef="#br0">1387 86 24575,'-91'19'0,"-1"0"0,1 1 0,0-1 0,-1 0 0,1 1 0,0-1 0,-10 7 0,-5 1 0,1 2 0,9 0 0,15 0 0,23-2 0,-1 32 0,19 0 0,9-4 0,21-26 0,-7 20 0,8-22 0,0-5 0,0 3 0,5-7 0,-4 3 0,7-4 0,-3 0 0,4-4 0,0-1 0,0-4 0,0 0 0,0 0 0,0 1 0,0-1 0,0 0 0,0 0 0,0 0 0,0 0 0,0 0 0,0 0 0,4 1 0,-3-1 0,2 0 0,1 0 0,0 0 0,1 0 0,-2 0 0,1-4 0,0 4 0,1-4 0,2 4 0,-2-3 0,3 2 0,0-2 0,0 3 0,0 0 0,0 0 0,0 0 0,4 4 0,6 1 0,4 5 0,4-1 0,6 6 0,0-4 0,6 8 0,3-3 0,-2 5 0,7-1 0,-7-4 0,7-1 0,-8 0 0,8-3 0,-7-1 0,-2-6 0,-2 0 0,-3-3 0,5 3 0,-1-4 0,1 0 0,4 1 0,-3-1 0,4 0 0,-1 0 0,2-3 0,4-2 0,0-4 0,1 0 0,-6 0 0,4 0 0,-3 0 0,0 0 0,-2 0 0,-4 0 0,-1 0 0,1 0 0,-5 0 0,3 0 0,-3-4 0,0-1 0,4-5 0,-9-2 0,9 1 0,-4-6 0,4 7 0,1-7 0,-1 2 0,1 1 0,0-3 0,-5 3 0,3-5 0,-3 1 0,5 0 0,0-5 0,-5 7 0,0-5 0,-1 2 0,-3 4 0,3-7 0,-4 9 0,-1-5 0,1 0 0,-1 0 0,5 0 0,-4 1 0,4-1 0,-5 0 0,1 4 0,-1-3 0,1 7 0,-5-6 0,-1 6 0,-4-2 0,0 0 0,-4 2 0,3-2 0,0 0 0,2-1 0,-1 0 0,-5 1 0,-4 3 0,-4 1 0,3 0 0,-6 0 0,3 0 0,-4 0 0,0-1 0,0 1 0,0-4 0,0-5 0,0-5 0,0-9 0,0-2 0,0-3 0,0-1 0,0 5 0,-4 1 0,-1 4 0,-8 1 0,3-1 0,-6 1 0,2 3 0,-4-2 0,-3 7 0,-2-9 0,-4 9 0,-5-9 0,4 8 0,-3-4 0,0 5 0,3 0 0,-3 0 0,5 4 0,-1-2 0,0 6 0,5-7 0,-8 7 0,11-2 0,-11 3 0,3 0 0,0 0 0,-9 0 0,9 0 0,-9 0 0,8 0 0,-7 0 0,7 4 0,-7-4 0,7 8 0,-3-3 0,4 0 0,1 3 0,3-3 0,-2 4 0,3 0 0,-1 0 0,-2 0 0,7 0 0,-3 0 0,4-3 0,0 2 0,0-3 0,0 4 0,3 0 0,-2 0 0,7 0 0,-7 0 0,3 0 0,0 0 0,-3 0 0,3 0 0,-4 0 0,0 0 0,0 0 0,0 0 0,4 0 0,-3 0 0,6 0 0,-6 0 0,3 0 0,0 0 0,1 0 0,4 0 0,-1 0 0,1 0 0,0 0 0,0 0 0,0 0 0,4 3 0,0 2 0,4 3 0,0 0 0,0 0 0,0 0 0,0 0 0,0 0 0,0 0 0,0 0 0,0 0 0,4-3 0,-4 2 0,4-6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E09F4-FDCF-844A-B0CD-5E1E3303B72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yabc123456/article/details/89875578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erhome.github.io/2016/07/07/dagger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igo.sg:8090/pages/viewpage.action?pageId=185434805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本次分享主要是分享一些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相关的基本概念和一些初体验，因为之前我已经在项目中开始使用它，比如说</a:t>
            </a:r>
            <a:r>
              <a:rPr kumimoji="1" lang="en-US" altLang="zh-CN" dirty="0"/>
              <a:t>PK</a:t>
            </a:r>
            <a:r>
              <a:rPr kumimoji="1" lang="zh-CN" altLang="en-US" dirty="0"/>
              <a:t>的模块就已经开始尝试使用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的模式来开发，所以就积累了一点想法跟大家分享一下。据我所知项目里面吉童、张进、顺忠、开武（当然也包括一些我没有点到的同学）都已经对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的理解比较深了，不过还是有一些同学对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还没有怎么了解的并且比较感兴趣的，所以本次分享的最重要一个目的就是，希望通过分享让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在没接触过的同学心里埋下一颗种子。这也为我们后面设计和推广项目的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框架埋下基础，当然这部分工作张进也是在主导开始，有兴趣的同学也可以一起参与到其中来。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的实现中，虽然可能最终实现不一样，但是基本的核心理念都遵循以下几点：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、以数据驱动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的极致目标。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层、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MVP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一样，而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层是一个新的概念，它主要作用有如下，如管理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层的唯一直接数据源、试图状态和有关状态的操作。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、方法调用是单向的，从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View-&gt;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-&gt;Model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，而不会反向调用，尽最大能力保证高内聚、低耦合。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、利用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JetPack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提供的架构组件进行架构封装。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latin typeface="+mn-ea"/>
              </a:rPr>
              <a:t>相信你可以看到我们在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和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都定义了好友列表数据，这里为什么要定义两个呢？这里就涉及到一个单一可靠数据源的概念，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层监听的数据源应该是单一，并且可靠的，但是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需要可能会同时从多个数据源拿数据，所以我们可能会有多个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，那么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需要整合这个单一可靠性的逻辑，保证对于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层来说数据源是单一可靠的。</a:t>
            </a:r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dirty="0">
              <a:latin typeface="+mn-ea"/>
            </a:endParaRPr>
          </a:p>
          <a:p>
            <a:r>
              <a:rPr kumimoji="1" lang="en-US" altLang="zh-CN" sz="1400" dirty="0">
                <a:latin typeface="+mn-ea"/>
              </a:rPr>
              <a:t>MVP</a:t>
            </a:r>
            <a:r>
              <a:rPr kumimoji="1" lang="zh-CN" altLang="en-US" sz="1400" dirty="0">
                <a:latin typeface="+mn-ea"/>
              </a:rPr>
              <a:t>的实现</a:t>
            </a:r>
            <a:r>
              <a:rPr kumimoji="1" lang="en-US" altLang="zh-CN" sz="1400" dirty="0">
                <a:latin typeface="+mn-ea"/>
              </a:rPr>
              <a:t>:</a:t>
            </a:r>
            <a:endParaRPr kumimoji="1" lang="en-US" altLang="zh-CN" sz="1400" dirty="0">
              <a:latin typeface="+mn-ea"/>
            </a:endParaRPr>
          </a:p>
          <a:p>
            <a:endParaRPr kumimoji="1" lang="en-US" altLang="zh-CN" sz="1400" dirty="0">
              <a:latin typeface="+mn-ea"/>
            </a:endParaRPr>
          </a:p>
          <a:p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层通过调用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接口，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再调用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，待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拉取到数据时，通过调取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 err="1">
                <a:latin typeface="+mn-ea"/>
              </a:rPr>
              <a:t>updateUI</a:t>
            </a:r>
            <a:r>
              <a:rPr kumimoji="1" lang="zh-CN" altLang="en-US" sz="1200" dirty="0">
                <a:latin typeface="+mn-ea"/>
              </a:rPr>
              <a:t>接口，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需要手动切换到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线程，再调用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 err="1">
                <a:latin typeface="+mn-ea"/>
              </a:rPr>
              <a:t>updateUI</a:t>
            </a:r>
            <a:r>
              <a:rPr kumimoji="1" lang="zh-CN" altLang="en-US" sz="1200" dirty="0">
                <a:latin typeface="+mn-ea"/>
              </a:rPr>
              <a:t>接口进行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更新。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使用这种方式，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层只能提供更新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的接口被动更新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，是一种以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和事件驱动的传统模型。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en-US" altLang="zh-CN" sz="1400" dirty="0">
                <a:latin typeface="+mn-ea"/>
              </a:rPr>
              <a:t>MVVM</a:t>
            </a:r>
            <a:r>
              <a:rPr kumimoji="1" lang="zh-CN" altLang="en-US" sz="1400" dirty="0">
                <a:latin typeface="+mn-ea"/>
              </a:rPr>
              <a:t>的实现</a:t>
            </a:r>
            <a:r>
              <a:rPr kumimoji="1" lang="en-US" altLang="zh-CN" sz="1400" dirty="0">
                <a:latin typeface="+mn-ea"/>
              </a:rPr>
              <a:t>:</a:t>
            </a:r>
            <a:endParaRPr kumimoji="1" lang="en-US" altLang="zh-CN" sz="1400" dirty="0">
              <a:latin typeface="+mn-ea"/>
            </a:endParaRPr>
          </a:p>
          <a:p>
            <a:endParaRPr kumimoji="1" lang="en-US" altLang="zh-CN" sz="1400" dirty="0">
              <a:latin typeface="+mn-ea"/>
            </a:endParaRPr>
          </a:p>
          <a:p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层直接调用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 err="1">
                <a:latin typeface="+mn-ea"/>
              </a:rPr>
              <a:t>reqFriendList</a:t>
            </a:r>
            <a:r>
              <a:rPr kumimoji="1" lang="en-US" altLang="zh-CN" sz="1200" dirty="0">
                <a:latin typeface="+mn-ea"/>
              </a:rPr>
              <a:t>()</a:t>
            </a:r>
            <a:r>
              <a:rPr kumimoji="1" lang="zh-CN" altLang="en-US" sz="1200" dirty="0">
                <a:latin typeface="+mn-ea"/>
              </a:rPr>
              <a:t>方法，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对数据进行预处理后调用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方法。</a:t>
            </a:r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然后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通过监听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层定义的好友列表数据是否变化，如果变化则修改自己内部的好友列表数据，由于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层监听了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层的好友列表数据，只要发现它发生变化时，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层就会自动触发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的更新。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这样实现可以避免了反向调用的问题，而且可以实现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层和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、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的生命周期不一致，从合理性的角度出发来说，确实应该如此，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层的数据有可能是跟随整个应用的生命周期的，而我们的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层则是可能随时被销毁掉，那么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层只需要关心在自己的生命周期里面数据是否变化，从而决定是否更新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即可。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dirty="0">
              <a:latin typeface="+mn-ea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90204" pitchFamily="34" charset="0"/>
              <a:buChar char="•"/>
            </a:pPr>
            <a:r>
              <a:rPr lang="en-US" altLang="zh-CN" sz="1200" b="1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：独立于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，它只关心如何处理数据和业务逻辑，并不需要关心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171450" indent="-171450" algn="just">
              <a:buFont typeface="Arial" panose="020B0604020202090204" pitchFamily="34" charset="0"/>
              <a:buChar char="•"/>
            </a:pPr>
            <a:r>
              <a:rPr lang="en-US" altLang="zh-CN" sz="1200" b="1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：只需要对数据源进行维护。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171450" indent="-171450" algn="just">
              <a:buFont typeface="Arial" panose="020B0604020202090204" pitchFamily="34" charset="0"/>
              <a:buChar char="•"/>
            </a:pPr>
            <a:r>
              <a:rPr lang="en-US" altLang="zh-CN" sz="1200" b="1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：只需要进行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的更新和决定处理数据的时机。</a:t>
            </a:r>
            <a:endParaRPr lang="zh-CN" altLang="en-US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低耦合度：所谓的低耦合是指每个模块的功能都是比较单一，少依赖于其他模块，在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中，每个模块都是能够在不依赖其他模块的情况下进行逻辑处理，所以它是低耦合度的。简单来说，就是每一个模块里面更换了实现，也不需要改动到其他模块，这就是低耦合。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Espresso</a:t>
            </a:r>
            <a:r>
              <a:rPr kumimoji="1" lang="zh-CN" altLang="en-US" dirty="0"/>
              <a:t>：</a:t>
            </a:r>
            <a:r>
              <a:rPr lang="en-GB" altLang="zh-CN" dirty="0">
                <a:hlinkClick r:id="rId3"/>
              </a:rPr>
              <a:t>https://blog.csdn.net/lyabc123456/article/details/89875578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我们知道了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只是一种开发模式，具体使用还是依赖于具体的实现，在不同的语言里面实现方式是不一样的。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这里列举了常用的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实现工具，包括</a:t>
            </a:r>
            <a:r>
              <a:rPr kumimoji="1" lang="en-US" altLang="zh-CN" dirty="0"/>
              <a:t>Lifecycles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LiveData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Coroutines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DataBinding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Dagger2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其中前三个是必须的，另外三个不一定需要，只是使用它可能会让我们的代码更优雅，或者说提供了另外的一些实现思路。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可能还有一些人不知道怎么使用这些工具，那么就简单过一下每个工具的作用。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四、优势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如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Likee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实现的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框架，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ViewComponent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之间的通信是通过共享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实现的，不同模块通过监听和修改同一个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LiveData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，可以实现组件之间的通信。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4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如果生命周期变为非活跃状态，它会在再次变为活跃状态时接收最新的数据。例如，曾经在后台的 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会在返回前台后立即接收最新的数据。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使用非常简单。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生命周期：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对象存在的时间范围是获取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时传递给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ViewModelProvider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将一直留在内存中，直到限定其存在时间范围的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永久消失：对于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完成时；而对于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分离时。具体生命周期如下图所示。</a:t>
            </a:r>
            <a:endParaRPr lang="zh-CN" altLang="en-US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利用协程把函数挂起，等待数据返回时触发</a:t>
            </a:r>
            <a:r>
              <a:rPr kumimoji="1"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kumimoji="1"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res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拿到数据，从而触发</a:t>
            </a:r>
            <a:r>
              <a:rPr kumimoji="1"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的数据改变。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本次分享的主要内容分为五个部分。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主要就是讲解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why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how</a:t>
            </a:r>
            <a:r>
              <a:rPr kumimoji="1" lang="zh-CN" altLang="en-US" dirty="0"/>
              <a:t>，以及分析别人是怎么做的，最后总结我们应该怎么做。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生命周期：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对象存在的时间范围是获取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时传递给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ViewModelProvider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r>
              <a:rPr lang="en-GB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将一直留在内存中，直到限定其存在时间范围的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永久消失：对于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完成时；而对于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GB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-GB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分离时。具体生命周期如下图所示。</a:t>
            </a:r>
            <a:endParaRPr lang="zh-CN" altLang="en-US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https://dreamerhome.github.io/2016/07/07/dagger/</a:t>
            </a:r>
            <a:r>
              <a:rPr lang="zh-CN" altLang="en-US" dirty="0"/>
              <a:t>    </a:t>
            </a:r>
            <a:r>
              <a:rPr lang="en-US" altLang="zh-CN" dirty="0"/>
              <a:t>dagger2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我们在项目中，经常会需要在一个对象里面去创建另一个对象的实例，比如说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MVP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结构中，大部分的框架都是在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层里面创建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的实例，类似这种创建依赖的方式，我们都叫做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会导致什么问题呢？过多的相互依赖会导致代码难以维护，因为在一个对象里面去创建另一个对象，你往往需要知道另一个对象依赖什么对象，当它依赖的对象变更的时候，你对他的创建代码也会跟着变化，这种由于局部代码的小修改而导致大面积的改代码，对项目稳定性和代码的整洁性都是有害的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比如说，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里面创建了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，创建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的时候需要设置一个参数，当需求变动，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需要依赖两个乃至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个参数初始化时，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代码也需要跟着变化，这对于开发者来说是不原因见到的。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而解决这种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的方式就需要通过依赖注入，依赖注入主要有三种途径：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、构造方法注入依赖对象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set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方法注入依赖对象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、通过接口注入依赖对象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依赖注入非常简单，我们只要用以上其中一种就能避免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带来的问题，但是，如果是手动进行依赖注入的话，随着依赖注入越来越多，重复代码就会越来越多。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Dagger2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就走向了历史的舞台，它的实际原理就是以上三种方式，只不过它能帮助我们自动生成依赖代码，避免重复代码编写。</a:t>
            </a:r>
            <a:endParaRPr lang="zh-CN" altLang="en-US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贴出关键的代码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贴出关键的代码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Ensuresend</a:t>
            </a:r>
            <a:r>
              <a:rPr kumimoji="1" lang="zh-CN" altLang="en-US" dirty="0"/>
              <a:t>通过协程方式把异步代码改为串行代码返回结果给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核心原则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终极目标：让每一个层都保持单一职责，保持层内高内聚，层间低耦合。</a:t>
            </a:r>
            <a:endParaRPr kumimoji="1" lang="zh-CN" altLang="en-US" sz="1200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开发通用的代码框架：根据</a:t>
            </a:r>
            <a:r>
              <a:rPr kumimoji="1" lang="en-US" altLang="zh-CN" sz="1200" dirty="0"/>
              <a:t>M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V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分别抽取一套架构代码以便上层业务快速开发，尽可能做到简单明了、方便，不需要上层了解太多实现逻辑。（</a:t>
            </a:r>
            <a:r>
              <a:rPr kumimoji="1" lang="en-US" altLang="zh-CN" sz="1200" dirty="0"/>
              <a:t>@</a:t>
            </a:r>
            <a:r>
              <a:rPr kumimoji="1" lang="zh-CN" altLang="en-US" sz="1200" dirty="0"/>
              <a:t>张进）</a:t>
            </a:r>
            <a:endParaRPr kumimoji="1" lang="zh-CN" altLang="en-US" sz="1200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制定开发规范：可以讨论定制开发规范，让大家的代码都保持比较一致的风格，对代码</a:t>
            </a:r>
            <a:r>
              <a:rPr kumimoji="1" lang="en-US" altLang="zh-CN" sz="1200" dirty="0"/>
              <a:t>review</a:t>
            </a:r>
            <a:r>
              <a:rPr kumimoji="1" lang="zh-CN" altLang="en-US" sz="1200" dirty="0"/>
              <a:t>非常有用。</a:t>
            </a:r>
            <a:r>
              <a:rPr kumimoji="1" lang="zh-CN" altLang="en-US" sz="1200" dirty="0">
                <a:hlinkClick r:id="rId3"/>
              </a:rPr>
              <a:t>相关规范</a:t>
            </a:r>
            <a:r>
              <a:rPr kumimoji="1" lang="en-US" altLang="zh-CN" sz="1200" dirty="0"/>
              <a:t>@</a:t>
            </a:r>
            <a:r>
              <a:rPr kumimoji="1" lang="zh-CN" altLang="en-US" sz="1200" dirty="0"/>
              <a:t>林伟之前有分享过，这里不赘述，不过搭建框架的时候也需要明确我们自己项目的开发规范。</a:t>
            </a:r>
            <a:endParaRPr kumimoji="1" lang="zh-CN" altLang="en-US" sz="1200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层的封装：由于</a:t>
            </a:r>
            <a:r>
              <a:rPr kumimoji="1" lang="en-US" altLang="zh-CN" sz="1200" dirty="0"/>
              <a:t>Google</a:t>
            </a:r>
            <a:r>
              <a:rPr kumimoji="1" lang="zh-CN" altLang="en-US" sz="1200" dirty="0"/>
              <a:t>官方没有提供</a:t>
            </a: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层相关的工具，所以</a:t>
            </a: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层如果不规范起来的话比较容易导致野蛮生长，有时为了方便甚至直接</a:t>
            </a:r>
            <a:r>
              <a:rPr kumimoji="1" lang="en-US" altLang="zh-CN" sz="1200" dirty="0"/>
              <a:t>View</a:t>
            </a:r>
            <a:r>
              <a:rPr kumimoji="1" lang="zh-CN" altLang="en-US" sz="1200" dirty="0"/>
              <a:t>层直接调用</a:t>
            </a:r>
            <a:r>
              <a:rPr kumimoji="1" lang="en-GB" altLang="zh-CN" sz="1200" dirty="0" err="1"/>
              <a:t>ProtoSourceHelper.getInstance</a:t>
            </a:r>
            <a:r>
              <a:rPr kumimoji="1" lang="en-GB" altLang="zh-CN" sz="1200" dirty="0"/>
              <a:t>().</a:t>
            </a:r>
            <a:r>
              <a:rPr kumimoji="1" lang="en-GB" altLang="zh-CN" sz="1200" dirty="0" err="1"/>
              <a:t>ensureSend</a:t>
            </a:r>
            <a:r>
              <a:rPr kumimoji="1" lang="zh-CN" altLang="en-GB" sz="1200" dirty="0"/>
              <a:t>就</a:t>
            </a:r>
            <a:r>
              <a:rPr kumimoji="1" lang="zh-CN" altLang="en-US" sz="1200" dirty="0"/>
              <a:t>搞定了，所以还是建议抽取比较薄的一层出来进行数据处理，至于数据来自于哪里，就可以在里面实现。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不同</a:t>
            </a:r>
            <a:r>
              <a:rPr kumimoji="1" lang="en-US" altLang="zh-CN" sz="1200" dirty="0"/>
              <a:t>Component</a:t>
            </a:r>
            <a:r>
              <a:rPr kumimoji="1" lang="zh-CN" altLang="en-US" sz="1200" dirty="0"/>
              <a:t>的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交互：在</a:t>
            </a:r>
            <a:r>
              <a:rPr kumimoji="1" lang="en-US" altLang="zh-CN" sz="1200" dirty="0"/>
              <a:t>MVVM</a:t>
            </a:r>
            <a:r>
              <a:rPr kumimoji="1" lang="zh-CN" altLang="en-US" sz="1200" dirty="0"/>
              <a:t>里面，由于</a:t>
            </a:r>
            <a:r>
              <a:rPr kumimoji="1" lang="en-US" altLang="zh-CN" sz="1200" dirty="0"/>
              <a:t>Component</a:t>
            </a:r>
            <a:r>
              <a:rPr kumimoji="1" lang="zh-CN" altLang="en-US" sz="1200" dirty="0"/>
              <a:t>之间拿不到之间的相互引用，所以要想实现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之间的通信，可以通过共享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的原理，然后在里面定义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，比如说有时</a:t>
            </a:r>
            <a:r>
              <a:rPr kumimoji="1" lang="en-US" altLang="zh-CN" sz="1200" dirty="0" err="1"/>
              <a:t>ComponentA</a:t>
            </a:r>
            <a:r>
              <a:rPr kumimoji="1" lang="zh-CN" altLang="en-US" sz="1200" dirty="0"/>
              <a:t>想要打开</a:t>
            </a:r>
            <a:r>
              <a:rPr kumimoji="1" lang="en-US" altLang="zh-CN" sz="1200" dirty="0" err="1"/>
              <a:t>ComponentB</a:t>
            </a:r>
            <a:r>
              <a:rPr kumimoji="1" lang="zh-CN" altLang="en-US" sz="1200" dirty="0"/>
              <a:t>的一个</a:t>
            </a:r>
            <a:r>
              <a:rPr kumimoji="1" lang="en-US" altLang="zh-CN" sz="1200" dirty="0"/>
              <a:t>Dialog</a:t>
            </a:r>
            <a:r>
              <a:rPr kumimoji="1" lang="zh-CN" altLang="en-US" sz="1200" dirty="0"/>
              <a:t>，通过共享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，我们就可以在</a:t>
            </a:r>
            <a:r>
              <a:rPr kumimoji="1" lang="en-US" altLang="zh-CN" sz="1200" dirty="0" err="1"/>
              <a:t>ComponentA</a:t>
            </a:r>
            <a:r>
              <a:rPr kumimoji="1" lang="zh-CN" altLang="en-US" sz="1200" dirty="0"/>
              <a:t>拿到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的</a:t>
            </a:r>
            <a:r>
              <a:rPr kumimoji="1" lang="en-US" altLang="zh-CN" sz="1200" dirty="0" err="1"/>
              <a:t>ViewModel</a:t>
            </a:r>
            <a:r>
              <a:rPr kumimoji="1" lang="zh-CN" altLang="en-US" sz="1200" dirty="0"/>
              <a:t>，然后改变它的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（</a:t>
            </a:r>
            <a:r>
              <a:rPr kumimoji="1" lang="en-US" altLang="zh-CN" sz="1200" dirty="0" err="1"/>
              <a:t>LiveData</a:t>
            </a:r>
            <a:r>
              <a:rPr kumimoji="1" lang="zh-CN" altLang="en-US" sz="1200" dirty="0"/>
              <a:t>），</a:t>
            </a:r>
            <a:r>
              <a:rPr kumimoji="1" lang="en-US" altLang="zh-CN" sz="1200" dirty="0" err="1"/>
              <a:t>ComponentB</a:t>
            </a:r>
            <a:r>
              <a:rPr kumimoji="1" lang="zh-CN" altLang="en-US" sz="1200" dirty="0"/>
              <a:t>由于监听了这个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，于是便出发了它的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改变。这种方式也是更加符合</a:t>
            </a:r>
            <a:r>
              <a:rPr kumimoji="1" lang="en-US" altLang="zh-CN" sz="1200" dirty="0"/>
              <a:t>MVVM</a:t>
            </a:r>
            <a:r>
              <a:rPr kumimoji="1" lang="zh-CN" altLang="en-US" sz="1200" dirty="0"/>
              <a:t>的数据驱动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的思想。</a:t>
            </a:r>
            <a:endParaRPr kumimoji="1"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第一部分，我们主要讲的是什么是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，大概分析它的 历史由来，还有设计思想，还有和</a:t>
            </a:r>
            <a:r>
              <a:rPr kumimoji="1" lang="en-US" altLang="zh-CN" dirty="0"/>
              <a:t>MVC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MVP</a:t>
            </a:r>
            <a:r>
              <a:rPr kumimoji="1" lang="zh-CN" altLang="en-US" dirty="0"/>
              <a:t>的对比。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这是最近被刷屏的的红警</a:t>
            </a:r>
            <a:r>
              <a:rPr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源码开源的截图，被广大网友称其代码秀色可餐，虽然已经是</a:t>
            </a:r>
            <a:r>
              <a:rPr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1995</a:t>
            </a: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年的代码了，但是时至今日代码开源后可以看到，它的代码结构规范、注释清晰。</a:t>
            </a:r>
            <a:endParaRPr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一个清晰的代码结构，合理的架构是项目可持续高效发展的关键，所以我们在无论在写什么代码的同时也要保持一个程序员的骄傲，告诉自己也是一个架构师。</a:t>
            </a:r>
            <a:endParaRPr lang="zh-CN" altLang="en-US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首先我们先发散思维，思考这个问题，</a:t>
            </a:r>
            <a:r>
              <a:rPr lang="zh-CN" altLang="en-US" sz="8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在软件开发中使用最广泛的架构模式是什么吗？</a:t>
            </a:r>
            <a:endParaRPr lang="en-US" altLang="zh-CN" sz="8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答案是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分层架构。 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为什么会是它？因为这是最符合开发者思维的架构，我们在程序开发的时候，很容易就会产生分层的思想。举个例子，比如说我们很熟悉的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架构图。它分成了应用层，应用框架层，代码库，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Linux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内核等。这就是一种分层架构思想。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口语中的“抽取”、“上层”、“下层”，“业务代码”，“基础代码”，这些都是蕴含了分层的思想。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分层架构它在程序开发中被广泛使用，通常又叫做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层架构，而最常见的是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层架构。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分别是用户界面层，业务逻辑层，还有数据层。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这三层是根据具体场景而言的，比如说在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系统中，我们的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就是用户界面层。但是在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里面，类似一些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的跟用户打交道的类就是展示层。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而我们所要讨论的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MVP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MVC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这些架构在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都是针对展示层而言的，即它们只是对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的分层，这对于一个项目来说只是冰山一角，所以说架构之路任重道远，比如说我们的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Service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组件的代码架构、进程通信的架构、网络层的架构等等，这里就不展开讲了。我们本文针对的也只是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的架构设计。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最初是应用到了</a:t>
            </a:r>
            <a:r>
              <a:rPr kumimoji="1" lang="en-US" altLang="zh-CN" dirty="0"/>
              <a:t>.NET</a:t>
            </a:r>
            <a:r>
              <a:rPr kumimoji="1" lang="zh-CN" altLang="en-US" dirty="0"/>
              <a:t>开发语言里面，后来被发扬光大，在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，乃至现在的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中广泛使用。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这里首先提出业界公认的一种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标准。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关于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的理解，公认的一点就是把代码分成了三个模块，一个是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层，一个是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层，一个是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：负责</a:t>
            </a:r>
            <a:r>
              <a:rPr lang="en-US" altLang="zh-CN" sz="1200" dirty="0">
                <a:solidFill>
                  <a:srgbClr val="220911"/>
                </a:solidFill>
              </a:rPr>
              <a:t>UI</a:t>
            </a:r>
            <a:r>
              <a:rPr lang="zh-CN" altLang="en-US" sz="1200" dirty="0">
                <a:solidFill>
                  <a:srgbClr val="220911"/>
                </a:solidFill>
              </a:rPr>
              <a:t>绘制和用户交互。</a:t>
            </a:r>
            <a:endParaRPr lang="zh-CN" altLang="en-US" sz="1200" dirty="0">
              <a:solidFill>
                <a:srgbClr val="22091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220911"/>
                </a:solidFill>
              </a:rPr>
              <a:t>Model</a:t>
            </a:r>
            <a:r>
              <a:rPr lang="zh-CN" altLang="en-US" sz="1200" dirty="0">
                <a:solidFill>
                  <a:srgbClr val="220911"/>
                </a:solidFill>
              </a:rPr>
              <a:t>：实体模型，负责数据源的管理逻辑。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：负责完成</a:t>
            </a: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与</a:t>
            </a:r>
            <a:r>
              <a:rPr lang="en-US" altLang="zh-CN" sz="1200" dirty="0">
                <a:solidFill>
                  <a:srgbClr val="220911"/>
                </a:solidFill>
              </a:rPr>
              <a:t>Model</a:t>
            </a:r>
            <a:r>
              <a:rPr lang="zh-CN" altLang="en-US" sz="1200" dirty="0">
                <a:solidFill>
                  <a:srgbClr val="220911"/>
                </a:solidFill>
              </a:rPr>
              <a:t>的交互，和业务处理逻辑。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层和</a:t>
            </a:r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层通过引用或者</a:t>
            </a:r>
            <a:r>
              <a:rPr lang="en-US" altLang="zh-CN" sz="1200" dirty="0" err="1">
                <a:solidFill>
                  <a:srgbClr val="220911"/>
                </a:solidFill>
              </a:rPr>
              <a:t>DataBinding</a:t>
            </a:r>
            <a:r>
              <a:rPr lang="zh-CN" altLang="en-US" sz="1200" dirty="0">
                <a:solidFill>
                  <a:srgbClr val="220911"/>
                </a:solidFill>
              </a:rPr>
              <a:t>、依赖注入等方式进行交互。倒计时例子。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层的联系则是通过方法调用和实现回调等方式进行交互。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最终使得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层不会有直接的联系，而是通过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层，而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层也可以通过各种框架实现和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的分离，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不需要持有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层的引用即可实现和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的通信，最终实现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都能独立于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层独立工作。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220911"/>
                </a:solidFill>
              </a:rPr>
              <a:t>注意，图片上的</a:t>
            </a: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和</a:t>
            </a:r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的联系所指的</a:t>
            </a:r>
            <a:r>
              <a:rPr lang="en-US" altLang="zh-CN" sz="1200" dirty="0" err="1">
                <a:solidFill>
                  <a:srgbClr val="220911"/>
                </a:solidFill>
              </a:rPr>
              <a:t>DataBinding</a:t>
            </a:r>
            <a:r>
              <a:rPr lang="zh-CN" altLang="en-US" sz="1200" dirty="0">
                <a:solidFill>
                  <a:srgbClr val="220911"/>
                </a:solidFill>
              </a:rPr>
              <a:t>并非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年推出的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框架，这里只是一个思想，而它可以有很多的实现方式，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框架只是其中的一种框架实现工具。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众所周知，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年推出以来，一直被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开发者所诟病，而且它也被冠以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的框架实现工具，所以很多开发者谈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色变，会觉得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，其实不是这样的，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只是一种开发模式，而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只是一种实现方式，我们大可不必使用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模式，所以请大胆拥抱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dirty="0">
              <a:solidFill>
                <a:srgbClr val="22091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之所以说是理想的</a:t>
            </a:r>
            <a:r>
              <a:rPr kumimoji="1" lang="en-US" altLang="zh-CN" dirty="0"/>
              <a:t>MVC</a:t>
            </a:r>
            <a:r>
              <a:rPr kumimoji="1" lang="zh-CN" altLang="en-US" dirty="0"/>
              <a:t>模式，是因为</a:t>
            </a:r>
            <a:r>
              <a:rPr kumimoji="1" lang="en-US" altLang="zh-CN" dirty="0"/>
              <a:t>MVC</a:t>
            </a:r>
            <a:r>
              <a:rPr kumimoji="1" lang="zh-CN" altLang="en-US" dirty="0"/>
              <a:t>使用比较多的场景是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服务器开发，对于服务器来说，一些</a:t>
            </a:r>
            <a:r>
              <a:rPr kumimoji="1" lang="en-US" altLang="zh-CN" dirty="0"/>
              <a:t>Web</a:t>
            </a:r>
            <a:r>
              <a:rPr kumimoji="1" lang="zh-CN" altLang="en-US" dirty="0"/>
              <a:t>请求会直接从</a:t>
            </a:r>
            <a:r>
              <a:rPr kumimoji="1" lang="en-US" altLang="zh-CN" dirty="0"/>
              <a:t>Web</a:t>
            </a:r>
            <a:r>
              <a:rPr kumimoji="1" lang="zh-CN" altLang="en-US" dirty="0"/>
              <a:t>页传到服务器的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，所以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需要持有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层和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层的引用，因为用户的交互请求有可能是更新</a:t>
            </a:r>
            <a:r>
              <a:rPr kumimoji="1" lang="en-US" altLang="zh-CN" dirty="0"/>
              <a:t>UI</a:t>
            </a:r>
            <a:r>
              <a:rPr kumimoji="1" lang="zh-CN" altLang="en-US" dirty="0"/>
              <a:t>，也有可能是触发数据层的变化，而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层也有可能不需要经过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就可以进行操作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层，所以</a:t>
            </a:r>
            <a:r>
              <a:rPr kumimoji="1" lang="en-US" altLang="zh-CN" dirty="0"/>
              <a:t>MVC</a:t>
            </a:r>
            <a:r>
              <a:rPr kumimoji="1" lang="zh-CN" altLang="en-US" dirty="0"/>
              <a:t>在服务器开发中在一定程度上可以对代码进行分层解耦。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但是理想很美满，现实很丰满。在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层的能力太弱了，很多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</a:t>
            </a:r>
            <a:r>
              <a:rPr kumimoji="1" lang="en-US" altLang="zh-CN" dirty="0"/>
              <a:t>UI</a:t>
            </a:r>
            <a:r>
              <a:rPr kumimoji="1" lang="zh-CN" altLang="en-US" dirty="0"/>
              <a:t>交互工作需要在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中处理，而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又兼任了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层的角色，所以最终就导致了</a:t>
            </a:r>
            <a:r>
              <a:rPr kumimoji="1" lang="en-US" altLang="zh-CN" dirty="0"/>
              <a:t>MVC</a:t>
            </a:r>
            <a:r>
              <a:rPr kumimoji="1" lang="zh-CN" altLang="en-US" dirty="0"/>
              <a:t>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中演变成了</a:t>
            </a:r>
            <a:r>
              <a:rPr kumimoji="1" lang="en-US" altLang="zh-CN" dirty="0"/>
              <a:t>Model-View</a:t>
            </a:r>
            <a:r>
              <a:rPr kumimoji="1" lang="zh-CN" altLang="en-US" dirty="0"/>
              <a:t>的模式，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扮演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的角色，所以缺点也很明显，就是最终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的代码量爆炸！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优点就是把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归结到了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层，把业务逻辑放到了</a:t>
            </a:r>
            <a:r>
              <a:rPr kumimoji="1" lang="en-US" altLang="zh-CN" dirty="0"/>
              <a:t>Presenter</a:t>
            </a:r>
            <a:r>
              <a:rPr kumimoji="1" lang="zh-CN" altLang="en-US" dirty="0"/>
              <a:t>层，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层则专注数据的处理。大大减轻了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的代码量。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介绍</a:t>
            </a:r>
            <a:r>
              <a:rPr kumimoji="1" lang="en-US" altLang="zh-CN" dirty="0"/>
              <a:t>MVP</a:t>
            </a:r>
            <a:r>
              <a:rPr kumimoji="1" lang="zh-CN" altLang="en-US" dirty="0"/>
              <a:t>架构，带来的好处。但同时伴随的一些弊端。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857250"/>
            <a:ext cx="1219200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631D3-F9C1-4B5C-AD43-4FFF07E6AD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872D-7359-4785-AB00-5B52142584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hyperlink" Target="https://developer.android.com/topic/libraries/architecture/livedata" TargetMode="External"/><Relationship Id="rId1" Type="http://schemas.openxmlformats.org/officeDocument/2006/relationships/hyperlink" Target="https://developer.android.com/topic/libraries/data-bind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18.png"/><Relationship Id="rId7" Type="http://schemas.openxmlformats.org/officeDocument/2006/relationships/customXml" Target="../ink/ink4.xml"/><Relationship Id="rId6" Type="http://schemas.openxmlformats.org/officeDocument/2006/relationships/image" Target="../media/image17.png"/><Relationship Id="rId5" Type="http://schemas.openxmlformats.org/officeDocument/2006/relationships/customXml" Target="../ink/ink3.xml"/><Relationship Id="rId4" Type="http://schemas.openxmlformats.org/officeDocument/2006/relationships/image" Target="../media/image16.png"/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.tiff"/><Relationship Id="rId12" Type="http://schemas.openxmlformats.org/officeDocument/2006/relationships/image" Target="../media/image20.png"/><Relationship Id="rId11" Type="http://schemas.openxmlformats.org/officeDocument/2006/relationships/customXml" Target="../ink/ink6.xml"/><Relationship Id="rId10" Type="http://schemas.openxmlformats.org/officeDocument/2006/relationships/image" Target="../media/image19.png"/><Relationship Id="rId1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customXml" Target="../ink/ink8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hyperlink" Target="https://git.sysop.bigo.sg/zhanglinwei/archdemo/blob/master/README.md" TargetMode="External"/><Relationship Id="rId4" Type="http://schemas.openxmlformats.org/officeDocument/2006/relationships/hyperlink" Target="https://github.com/google/iosched" TargetMode="External"/><Relationship Id="rId3" Type="http://schemas.openxmlformats.org/officeDocument/2006/relationships/hyperlink" Target="https://github.com/android/architecture-samples/tree/master" TargetMode="External"/><Relationship Id="rId2" Type="http://schemas.openxmlformats.org/officeDocument/2006/relationships/hyperlink" Target="https://github.com/KunMinX/Jetpack-MVVM-Best-Practice" TargetMode="Externa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1" Type="http://schemas.openxmlformats.org/officeDocument/2006/relationships/hyperlink" Target="http://wiki.bigo.sg:8090/pages/viewpage.action?pageId=18543480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google/iosched" TargetMode="External"/><Relationship Id="rId8" Type="http://schemas.openxmlformats.org/officeDocument/2006/relationships/hyperlink" Target="https://github.com/JeremyLiao/LiveEventBus" TargetMode="External"/><Relationship Id="rId7" Type="http://schemas.openxmlformats.org/officeDocument/2006/relationships/hyperlink" Target="https://github.com/android/databinding-samples" TargetMode="External"/><Relationship Id="rId6" Type="http://schemas.openxmlformats.org/officeDocument/2006/relationships/hyperlink" Target="https://dreamerhome.github.io/2016/07/07/dagger/" TargetMode="External"/><Relationship Id="rId5" Type="http://schemas.openxmlformats.org/officeDocument/2006/relationships/hyperlink" Target="https://juejin.im/post/5dafc49b6fb9a04e17209922" TargetMode="External"/><Relationship Id="rId4" Type="http://schemas.openxmlformats.org/officeDocument/2006/relationships/hyperlink" Target="http://wiki.bigo.sg:8090/pages/viewpage.action?pageId=164857474" TargetMode="External"/><Relationship Id="rId3" Type="http://schemas.openxmlformats.org/officeDocument/2006/relationships/hyperlink" Target="http://wiki.bigo.sg:8090/pages/viewpage.action?pageId=185434805" TargetMode="External"/><Relationship Id="rId2" Type="http://schemas.openxmlformats.org/officeDocument/2006/relationships/hyperlink" Target="https://developer.android.com/jetpack/docs/guide" TargetMode="External"/><Relationship Id="rId13" Type="http://schemas.openxmlformats.org/officeDocument/2006/relationships/slideLayout" Target="../slideLayouts/slideLayout8.xml"/><Relationship Id="rId12" Type="http://schemas.openxmlformats.org/officeDocument/2006/relationships/hyperlink" Target="https://git.sysop.bigo.sg/zhanglinwei/archdemo/blob/master/README.md" TargetMode="External"/><Relationship Id="rId11" Type="http://schemas.openxmlformats.org/officeDocument/2006/relationships/hyperlink" Target="https://github.com/android/architecture-samples/tree/master" TargetMode="External"/><Relationship Id="rId10" Type="http://schemas.openxmlformats.org/officeDocument/2006/relationships/hyperlink" Target="https://github.com/KunMinX/Jetpack-MVVM-Best-Practice" TargetMode="External"/><Relationship Id="rId1" Type="http://schemas.openxmlformats.org/officeDocument/2006/relationships/hyperlink" Target="https://tech.meituan.com/2016/11/11/android-mvvm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.tiff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30778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09771" y="3013502"/>
            <a:ext cx="8920129" cy="1326192"/>
            <a:chOff x="1709771" y="3013502"/>
            <a:chExt cx="8920129" cy="1326192"/>
          </a:xfrm>
        </p:grpSpPr>
        <p:sp>
          <p:nvSpPr>
            <p:cNvPr id="7" name="文本框 6"/>
            <p:cNvSpPr txBox="1"/>
            <p:nvPr/>
          </p:nvSpPr>
          <p:spPr>
            <a:xfrm>
              <a:off x="1709771" y="3939584"/>
              <a:ext cx="6127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分享人：李建昌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09771" y="3013502"/>
              <a:ext cx="8920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MVVM</a:t>
              </a:r>
              <a:r>
                <a:rPr lang="zh-CN" altLang="en-US" sz="4400" b="1" dirty="0">
                  <a:solidFill>
                    <a:schemeClr val="bg1"/>
                  </a:solidFill>
                </a:rPr>
                <a:t>框架（</a:t>
              </a:r>
              <a:r>
                <a:rPr lang="en-US" altLang="zh-CN" sz="4400" b="1" dirty="0">
                  <a:solidFill>
                    <a:schemeClr val="bg1"/>
                  </a:solidFill>
                </a:rPr>
                <a:t>Android</a:t>
              </a:r>
              <a:r>
                <a:rPr lang="zh-CN" altLang="en-US" sz="4400" b="1" dirty="0">
                  <a:solidFill>
                    <a:schemeClr val="bg1"/>
                  </a:solidFill>
                </a:rPr>
                <a:t>）入坑指南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762027" y="3844498"/>
              <a:ext cx="79725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  <a:endParaRPr lang="zh-CN" altLang="en-US" sz="1600" i="1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MVVM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zh-CN" altLang="en-US" sz="2800" dirty="0">
              <a:solidFill>
                <a:srgbClr val="2209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930771"/>
            <a:ext cx="5060903" cy="1671879"/>
            <a:chOff x="68308" y="2325290"/>
            <a:chExt cx="5060903" cy="16718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308" y="2325290"/>
              <a:ext cx="5060903" cy="120497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064107" y="372017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58304" y="2255986"/>
            <a:ext cx="6014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的实现中，虽然可能最终实现不一样，但是基本的核心理念都遵循以下几点：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1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、以数据驱动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的极致目标。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2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层、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一样，而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ViewModel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层是一个新的概念，它主要作用有如下，如管理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层的唯一直接数据源、试图状态和有关状态的操作。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3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、方法调用是单向的，从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View-&gt;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ViewModel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-&gt;Model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，而不会反向调用，尽最大能力保证高内聚、低耦合。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4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、利用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JetPack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提供的架构组件进行架构封装。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2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为什么选择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可以给项目什么方面的帮助？优势是什么？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19992" y="125283"/>
            <a:ext cx="7952015" cy="60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优势（一）：数据驱动、自动更新</a:t>
            </a:r>
            <a:r>
              <a:rPr lang="en-US" altLang="zh-CN" sz="3200" dirty="0">
                <a:solidFill>
                  <a:schemeClr val="bg1"/>
                </a:solidFill>
              </a:rPr>
              <a:t>UI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70" y="1030253"/>
            <a:ext cx="11898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20911"/>
                </a:solidFill>
                <a:latin typeface="+mj-lt"/>
              </a:rPr>
              <a:t>数据驱动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的定义就是以数据为核心，用数据去驱动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的变化。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</a:rPr>
              <a:t>当然，它在</a:t>
            </a:r>
            <a:r>
              <a:rPr lang="en-US" altLang="zh-CN" sz="1600" dirty="0">
                <a:solidFill>
                  <a:srgbClr val="220911"/>
                </a:solidFill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</a:rPr>
              <a:t>中也有不同的实现方式，如</a:t>
            </a:r>
            <a:r>
              <a:rPr lang="en-US" altLang="zh-CN" sz="1600" dirty="0">
                <a:solidFill>
                  <a:srgbClr val="220911"/>
                </a:solidFill>
                <a:hlinkClick r:id="rId1"/>
              </a:rPr>
              <a:t>DataBinding</a:t>
            </a:r>
            <a:r>
              <a:rPr lang="zh-CN" altLang="en-US" sz="1600" dirty="0">
                <a:solidFill>
                  <a:srgbClr val="220911"/>
                </a:solidFill>
              </a:rPr>
              <a:t>，</a:t>
            </a:r>
            <a:r>
              <a:rPr lang="en-US" altLang="zh-CN" sz="1600" dirty="0">
                <a:solidFill>
                  <a:srgbClr val="220911"/>
                </a:solidFill>
                <a:hlinkClick r:id="rId2"/>
              </a:rPr>
              <a:t>LiveData</a:t>
            </a:r>
            <a:r>
              <a:rPr lang="zh-CN" altLang="en-US" sz="1600" dirty="0">
                <a:solidFill>
                  <a:srgbClr val="220911"/>
                </a:solidFill>
              </a:rPr>
              <a:t>等，都可以实现数据驱动</a:t>
            </a:r>
            <a:r>
              <a:rPr lang="en-US" altLang="zh-CN" sz="1600" dirty="0">
                <a:solidFill>
                  <a:srgbClr val="220911"/>
                </a:solidFill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</a:rPr>
              <a:t>变化的功能。</a:t>
            </a:r>
            <a:endParaRPr lang="zh-CN" altLang="en-US" sz="1600" dirty="0">
              <a:solidFill>
                <a:srgbClr val="220911"/>
              </a:solidFill>
            </a:endParaRPr>
          </a:p>
          <a:p>
            <a:endParaRPr lang="zh-CN" altLang="en-US" sz="1600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870" y="2280550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i="1" dirty="0">
                <a:solidFill>
                  <a:schemeClr val="accent2">
                    <a:lumMod val="50000"/>
                  </a:schemeClr>
                </a:solidFill>
              </a:rPr>
              <a:t>举个例子：如在直播间里面拉取好友列表，打开页面向服务器拉取到一个好友列表数据，然后进行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</a:rPr>
              <a:t>UI</a:t>
            </a:r>
            <a:r>
              <a:rPr kumimoji="1" lang="zh-CN" altLang="en-US" sz="1200" i="1" dirty="0">
                <a:solidFill>
                  <a:schemeClr val="accent2">
                    <a:lumMod val="50000"/>
                  </a:schemeClr>
                </a:solidFill>
              </a:rPr>
              <a:t>的更新。</a:t>
            </a:r>
            <a:endParaRPr kumimoji="1" lang="zh-CN" altLang="en-US" sz="12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660158"/>
            <a:ext cx="3712210" cy="356519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300755" y="3466112"/>
            <a:ext cx="7711441" cy="2105455"/>
            <a:chOff x="4387850" y="2828125"/>
            <a:chExt cx="7711441" cy="21054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850" y="2828125"/>
              <a:ext cx="5702300" cy="15621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387850" y="4656581"/>
              <a:ext cx="7711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CN" sz="1200" dirty="0"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00755" y="3466112"/>
            <a:ext cx="7740960" cy="3481190"/>
            <a:chOff x="4397700" y="2828125"/>
            <a:chExt cx="7740960" cy="348119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397700" y="2828125"/>
              <a:ext cx="5682600" cy="156210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4427219" y="6032316"/>
              <a:ext cx="7711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CN" sz="12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优势（其他）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49550" y="1835150"/>
            <a:ext cx="6692900" cy="3924300"/>
            <a:chOff x="2749550" y="1835150"/>
            <a:chExt cx="6692900" cy="39243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49550" y="3797300"/>
              <a:ext cx="6692900" cy="0"/>
            </a:xfrm>
            <a:prstGeom prst="line">
              <a:avLst/>
            </a:prstGeom>
            <a:ln>
              <a:solidFill>
                <a:srgbClr val="2209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096000" y="1835150"/>
              <a:ext cx="0" cy="3924300"/>
            </a:xfrm>
            <a:prstGeom prst="line">
              <a:avLst/>
            </a:prstGeom>
            <a:ln>
              <a:solidFill>
                <a:srgbClr val="2209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217421" y="2152953"/>
            <a:ext cx="3535817" cy="1384994"/>
            <a:chOff x="2204132" y="1687948"/>
            <a:chExt cx="3535817" cy="1384994"/>
          </a:xfrm>
        </p:grpSpPr>
        <p:sp>
          <p:nvSpPr>
            <p:cNvPr id="13" name="文本框 12"/>
            <p:cNvSpPr txBox="1"/>
            <p:nvPr/>
          </p:nvSpPr>
          <p:spPr>
            <a:xfrm>
              <a:off x="3435077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低耦合度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4132" y="2211168"/>
              <a:ext cx="35358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</a:t>
              </a:r>
              <a:r>
                <a:rPr lang="zh-CN" alt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、</a:t>
              </a:r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V</a:t>
              </a:r>
              <a:r>
                <a:rPr lang="zh-CN" alt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、</a:t>
              </a:r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VM</a:t>
              </a:r>
              <a:r>
                <a:rPr lang="zh-CN" altLang="en-U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每一个模块都是相对比较独立的，当其中一个模块里面的实现改变了，也不影响其他模块正常使用。</a:t>
              </a:r>
              <a:endParaRPr lang="zh-CN" altLang="en-US" sz="1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38764" y="2152953"/>
            <a:ext cx="2990398" cy="1354217"/>
            <a:chOff x="2749550" y="1687948"/>
            <a:chExt cx="2990398" cy="1354217"/>
          </a:xfrm>
        </p:grpSpPr>
        <p:sp>
          <p:nvSpPr>
            <p:cNvPr id="17" name="文本框 16"/>
            <p:cNvSpPr txBox="1"/>
            <p:nvPr/>
          </p:nvSpPr>
          <p:spPr>
            <a:xfrm>
              <a:off x="2749550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可复用性</a:t>
              </a:r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49550" y="2211168"/>
              <a:ext cx="2990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可以复用到多个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里面，同理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也是可以在多个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中复用。</a:t>
              </a:r>
              <a:endParaRPr lang="zh-CN" altLang="en-US" sz="1600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62839" y="4087431"/>
            <a:ext cx="2990398" cy="1600438"/>
            <a:chOff x="2749550" y="1687948"/>
            <a:chExt cx="2990398" cy="1600438"/>
          </a:xfrm>
        </p:grpSpPr>
        <p:sp>
          <p:nvSpPr>
            <p:cNvPr id="21" name="文本框 20"/>
            <p:cNvSpPr txBox="1"/>
            <p:nvPr/>
          </p:nvSpPr>
          <p:spPr>
            <a:xfrm>
              <a:off x="3435077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</a:t>
              </a:r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9550" y="2211168"/>
              <a:ext cx="2990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层可以使用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Espresso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进行界面插桩测试。</a:t>
              </a:r>
              <a:endParaRPr lang="en-US" altLang="zh-CN" sz="1600" dirty="0">
                <a:solidFill>
                  <a:srgbClr val="220911"/>
                </a:solidFill>
                <a:latin typeface="+mj-lt"/>
              </a:endParaRPr>
            </a:p>
            <a:p>
              <a:pPr algn="r"/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、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层都可以使用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Junit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进行单元测试。</a:t>
              </a:r>
              <a:endParaRPr lang="zh-CN" altLang="en-US" sz="1600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38764" y="4087431"/>
            <a:ext cx="2990398" cy="1600438"/>
            <a:chOff x="2749550" y="1687948"/>
            <a:chExt cx="2990398" cy="1600438"/>
          </a:xfrm>
        </p:grpSpPr>
        <p:sp>
          <p:nvSpPr>
            <p:cNvPr id="24" name="文本框 23"/>
            <p:cNvSpPr txBox="1"/>
            <p:nvPr/>
          </p:nvSpPr>
          <p:spPr>
            <a:xfrm>
              <a:off x="2749550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团队合作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49550" y="2211168"/>
              <a:ext cx="2990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MVVM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由于自身上的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层和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层松散耦合，在分工上也是可以让两个开发分别进行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层和</a:t>
              </a:r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层的开发。</a:t>
              </a:r>
              <a:endParaRPr lang="zh-CN" altLang="en-US" sz="1600" dirty="0">
                <a:solidFill>
                  <a:srgbClr val="220911"/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974" y="-30024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3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如何使用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Jetpack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相关组件介绍、站在巨人的肩膀上大胆拥抱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470058" y="2036802"/>
            <a:ext cx="4378691" cy="1107995"/>
            <a:chOff x="6470058" y="2036802"/>
            <a:chExt cx="4378691" cy="1107995"/>
          </a:xfrm>
        </p:grpSpPr>
        <p:grpSp>
          <p:nvGrpSpPr>
            <p:cNvPr id="54" name="组合 53"/>
            <p:cNvGrpSpPr/>
            <p:nvPr/>
          </p:nvGrpSpPr>
          <p:grpSpPr>
            <a:xfrm>
              <a:off x="6470058" y="2120899"/>
              <a:ext cx="1156885" cy="939800"/>
              <a:chOff x="1809157" y="2374900"/>
              <a:chExt cx="1156885" cy="939800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文本框 5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858351" y="2036802"/>
              <a:ext cx="2990398" cy="1107995"/>
              <a:chOff x="8429591" y="2102002"/>
              <a:chExt cx="2990398" cy="110799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LiveData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>
                    <a:solidFill>
                      <a:srgbClr val="220911"/>
                    </a:solidFill>
                    <a:latin typeface="+mj-lt"/>
                  </a:rPr>
                  <a:t>LiveData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是一种可观察的具备生命周期感知能力的数据存储类。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大利器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40858" y="2036802"/>
            <a:ext cx="4264391" cy="1107995"/>
            <a:chOff x="1440858" y="2036802"/>
            <a:chExt cx="4264391" cy="1107995"/>
          </a:xfrm>
        </p:grpSpPr>
        <p:grpSp>
          <p:nvGrpSpPr>
            <p:cNvPr id="36" name="组合 35"/>
            <p:cNvGrpSpPr/>
            <p:nvPr/>
          </p:nvGrpSpPr>
          <p:grpSpPr>
            <a:xfrm>
              <a:off x="2714851" y="2036802"/>
              <a:ext cx="2990398" cy="1107995"/>
              <a:chOff x="8429591" y="2102002"/>
              <a:chExt cx="2990398" cy="110799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Lifecycles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生命周期感知型组件可以帮助我们更好地精简管理代码。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40858" y="2120899"/>
              <a:ext cx="1156885" cy="939800"/>
              <a:chOff x="1809157" y="2374900"/>
              <a:chExt cx="1156885" cy="93980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" name="直接连接符 4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6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6470058" y="3440541"/>
            <a:ext cx="4378691" cy="1107995"/>
            <a:chOff x="6470058" y="3440541"/>
            <a:chExt cx="4378691" cy="1107995"/>
          </a:xfrm>
        </p:grpSpPr>
        <p:grpSp>
          <p:nvGrpSpPr>
            <p:cNvPr id="46" name="组合 45"/>
            <p:cNvGrpSpPr/>
            <p:nvPr/>
          </p:nvGrpSpPr>
          <p:grpSpPr>
            <a:xfrm>
              <a:off x="7858351" y="3440541"/>
              <a:ext cx="2990398" cy="1107995"/>
              <a:chOff x="8429591" y="2102002"/>
              <a:chExt cx="2990398" cy="110799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Coroutines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220911"/>
                    </a:solidFill>
                    <a:latin typeface="+mj-lt"/>
                  </a:rPr>
                  <a:t>Kotlin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的协程可以帮助我们把异步调用改成同步调用。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470058" y="3524638"/>
              <a:ext cx="1156885" cy="939800"/>
              <a:chOff x="1809157" y="2374900"/>
              <a:chExt cx="1156885" cy="939800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接连接符 62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文本框 60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440858" y="3440541"/>
            <a:ext cx="4264391" cy="1107995"/>
            <a:chOff x="1440858" y="3440541"/>
            <a:chExt cx="4264391" cy="1107995"/>
          </a:xfrm>
        </p:grpSpPr>
        <p:grpSp>
          <p:nvGrpSpPr>
            <p:cNvPr id="37" name="组合 36"/>
            <p:cNvGrpSpPr/>
            <p:nvPr/>
          </p:nvGrpSpPr>
          <p:grpSpPr>
            <a:xfrm>
              <a:off x="2714851" y="3440541"/>
              <a:ext cx="2990398" cy="1107995"/>
              <a:chOff x="8429591" y="2102002"/>
              <a:chExt cx="2990398" cy="110799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ViewModel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具备和</a:t>
                </a:r>
                <a:r>
                  <a:rPr lang="en-US" altLang="zh-CN" sz="1600" dirty="0">
                    <a:solidFill>
                      <a:srgbClr val="220911"/>
                    </a:solidFill>
                    <a:latin typeface="+mj-lt"/>
                  </a:rPr>
                  <a:t>Activity/Fragment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相同生命周期的数据管理辅助类。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440858" y="3524638"/>
              <a:ext cx="1156885" cy="939800"/>
              <a:chOff x="1809157" y="2374900"/>
              <a:chExt cx="1156885" cy="939800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8" name="直接连接符 6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文本框 6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470058" y="4844281"/>
            <a:ext cx="4378691" cy="1023897"/>
            <a:chOff x="6470058" y="4844281"/>
            <a:chExt cx="4378691" cy="1023897"/>
          </a:xfrm>
        </p:grpSpPr>
        <p:grpSp>
          <p:nvGrpSpPr>
            <p:cNvPr id="49" name="组合 48"/>
            <p:cNvGrpSpPr/>
            <p:nvPr/>
          </p:nvGrpSpPr>
          <p:grpSpPr>
            <a:xfrm>
              <a:off x="7858351" y="4844281"/>
              <a:ext cx="2990398" cy="861774"/>
              <a:chOff x="8429591" y="2102002"/>
              <a:chExt cx="2990398" cy="861774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Dagger2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429591" y="2625222"/>
                <a:ext cx="2990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依赖注入库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470058" y="4928378"/>
              <a:ext cx="1156885" cy="939800"/>
              <a:chOff x="1809157" y="2374900"/>
              <a:chExt cx="1156885" cy="939800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本框 70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440858" y="4844281"/>
            <a:ext cx="4264391" cy="1354217"/>
            <a:chOff x="1440858" y="4844281"/>
            <a:chExt cx="4264391" cy="1354217"/>
          </a:xfrm>
        </p:grpSpPr>
        <p:grpSp>
          <p:nvGrpSpPr>
            <p:cNvPr id="40" name="组合 39"/>
            <p:cNvGrpSpPr/>
            <p:nvPr/>
          </p:nvGrpSpPr>
          <p:grpSpPr>
            <a:xfrm>
              <a:off x="2714851" y="4844281"/>
              <a:ext cx="2990398" cy="1354217"/>
              <a:chOff x="8429591" y="2102002"/>
              <a:chExt cx="2990398" cy="1354217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DataBinding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429591" y="2625222"/>
                <a:ext cx="29903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可以使用声明性格式（而非程序化地）将布局中的界面组件绑定到应用中的数据源。</a:t>
                </a:r>
                <a:endParaRPr lang="zh-CN" altLang="en-US" sz="1600" dirty="0">
                  <a:solidFill>
                    <a:srgbClr val="220911"/>
                  </a:solidFill>
                  <a:latin typeface="+mj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440858" y="4928378"/>
              <a:ext cx="1156885" cy="939800"/>
              <a:chOff x="1809157" y="2374900"/>
              <a:chExt cx="1156885" cy="93980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8" name="直接连接符 7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文本框 7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148316" y="989822"/>
            <a:ext cx="1204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2018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年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Google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 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I/O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大会上，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Google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发布了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 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Jetpack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架构组件，它也是被誉为天生为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服务的组件！此外，官方语言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Kotlin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的一些特性也可以被用以使用到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架构的搭建中。下面列举一些跟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相关的大利器。</a:t>
            </a:r>
            <a:endParaRPr lang="zh-CN" altLang="en-US" sz="1600" i="1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317" y="1557528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PS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：由于</a:t>
            </a:r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Jetpack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内容过多，这里只介绍跟</a:t>
            </a:r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MVVM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相关的常用组件。</a:t>
            </a:r>
            <a:endParaRPr kumimoji="1" lang="zh-CN" altLang="en-US" sz="12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00870" y="1764000"/>
            <a:ext cx="9901080" cy="2917800"/>
            <a:chOff x="1200870" y="1764000"/>
            <a:chExt cx="9901080" cy="29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" p14:bwMode="auto">
              <p14:nvContentPartPr>
                <p14:cNvPr id="22" name="墨迹 21"/>
                <p14:cNvContentPartPr/>
                <p14:nvPr/>
              </p14:nvContentPartPr>
              <p14:xfrm>
                <a:off x="1266390" y="1969200"/>
                <a:ext cx="1657800" cy="174600"/>
              </p14:xfrm>
            </p:contentPart>
          </mc:Choice>
          <mc:Fallback xmlns="">
            <p:pic>
              <p:nvPicPr>
                <p:cNvPr id="22" name="墨迹 21"/>
              </p:nvPicPr>
              <p:blipFill>
                <a:blip r:embed="rId2"/>
              </p:blipFill>
              <p:spPr>
                <a:xfrm>
                  <a:off x="1266390" y="1969200"/>
                  <a:ext cx="1657800" cy="174600"/>
                </a:xfrm>
                <a:prstGeom prst="rect"/>
              </p:spPr>
            </p:pic>
          </mc:Fallback>
        </mc:AlternateContent>
        <p:grpSp>
          <p:nvGrpSpPr>
            <p:cNvPr id="27" name="组合 26"/>
            <p:cNvGrpSpPr/>
            <p:nvPr/>
          </p:nvGrpSpPr>
          <p:grpSpPr>
            <a:xfrm>
              <a:off x="1200870" y="1764000"/>
              <a:ext cx="9901080" cy="2917800"/>
              <a:chOff x="1200870" y="1764000"/>
              <a:chExt cx="9901080" cy="29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r:id="rId3" p14:bwMode="auto">
                <p14:nvContentPartPr>
                  <p14:cNvPr id="15" name="墨迹 14"/>
                  <p14:cNvContentPartPr/>
                  <p14:nvPr/>
                </p14:nvContentPartPr>
                <p14:xfrm>
                  <a:off x="1200870" y="2133360"/>
                  <a:ext cx="6028200" cy="2548440"/>
                </p14:xfrm>
              </p:contentPart>
            </mc:Choice>
            <mc:Fallback xmlns="">
              <p:pic>
                <p:nvPicPr>
                  <p:cNvPr id="15" name="墨迹 14"/>
                </p:nvPicPr>
                <p:blipFill>
                  <a:blip r:embed="rId4"/>
                </p:blipFill>
                <p:spPr>
                  <a:xfrm>
                    <a:off x="1200870" y="2133360"/>
                    <a:ext cx="6028200" cy="2548440"/>
                  </a:xfrm>
                  <a:prstGeom prst="rect"/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r:id="rId5" p14:bwMode="auto">
                <p14:nvContentPartPr>
                  <p14:cNvPr id="16" name="墨迹 15"/>
                  <p14:cNvContentPartPr/>
                  <p14:nvPr/>
                </p14:nvContentPartPr>
                <p14:xfrm>
                  <a:off x="7228710" y="3296520"/>
                  <a:ext cx="1846440" cy="70200"/>
                </p14:xfrm>
              </p:contentPart>
            </mc:Choice>
            <mc:Fallback xmlns="">
              <p:pic>
                <p:nvPicPr>
                  <p:cNvPr id="16" name="墨迹 15"/>
                </p:nvPicPr>
                <p:blipFill>
                  <a:blip r:embed="rId6"/>
                </p:blipFill>
                <p:spPr>
                  <a:xfrm>
                    <a:off x="7228710" y="3296520"/>
                    <a:ext cx="1846440" cy="70200"/>
                  </a:xfrm>
                  <a:prstGeom prst="rect"/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r:id="rId7" p14:bwMode="auto">
                <p14:nvContentPartPr>
                  <p14:cNvPr id="17" name="墨迹 16"/>
                  <p14:cNvContentPartPr/>
                  <p14:nvPr/>
                </p14:nvContentPartPr>
                <p14:xfrm>
                  <a:off x="5182110" y="1764000"/>
                  <a:ext cx="5919840" cy="1562400"/>
                </p14:xfrm>
              </p:contentPart>
            </mc:Choice>
            <mc:Fallback xmlns="">
              <p:pic>
                <p:nvPicPr>
                  <p:cNvPr id="17" name="墨迹 16"/>
                </p:nvPicPr>
                <p:blipFill>
                  <a:blip r:embed="rId8"/>
                </p:blipFill>
                <p:spPr>
                  <a:xfrm>
                    <a:off x="5182110" y="1764000"/>
                    <a:ext cx="5919840" cy="1562400"/>
                  </a:xfrm>
                  <a:prstGeom prst="rect"/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r:id="rId9" p14:bwMode="auto">
                <p14:nvContentPartPr>
                  <p14:cNvPr id="19" name="墨迹 18"/>
                  <p14:cNvContentPartPr/>
                  <p14:nvPr/>
                </p14:nvContentPartPr>
                <p14:xfrm>
                  <a:off x="2869470" y="1971360"/>
                  <a:ext cx="2405160" cy="41040"/>
                </p14:xfrm>
              </p:contentPart>
            </mc:Choice>
            <mc:Fallback xmlns="">
              <p:pic>
                <p:nvPicPr>
                  <p:cNvPr id="19" name="墨迹 18"/>
                </p:nvPicPr>
                <p:blipFill>
                  <a:blip r:embed="rId10"/>
                </p:blipFill>
                <p:spPr>
                  <a:xfrm>
                    <a:off x="2869470" y="1971360"/>
                    <a:ext cx="2405160" cy="41040"/>
                  </a:xfrm>
                  <a:prstGeom prst="rect"/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r:id="rId11" p14:bwMode="auto">
                <p14:nvContentPartPr>
                  <p14:cNvPr id="20" name="墨迹 19"/>
                  <p14:cNvContentPartPr/>
                  <p14:nvPr/>
                </p14:nvContentPartPr>
                <p14:xfrm>
                  <a:off x="2800350" y="2003760"/>
                  <a:ext cx="31320" cy="3240"/>
                </p14:xfrm>
              </p:contentPart>
            </mc:Choice>
            <mc:Fallback xmlns="">
              <p:pic>
                <p:nvPicPr>
                  <p:cNvPr id="20" name="墨迹 19"/>
                </p:nvPicPr>
                <p:blipFill>
                  <a:blip r:embed="rId12"/>
                </p:blipFill>
                <p:spPr>
                  <a:xfrm>
                    <a:off x="2800350" y="2003760"/>
                    <a:ext cx="31320" cy="3240"/>
                  </a:xfrm>
                  <a:prstGeom prst="rect"/>
                </p:spPr>
              </p:pic>
            </mc:Fallback>
          </mc:AlternateContent>
        </p:grpSp>
      </p:grpSp>
      <p:sp>
        <p:nvSpPr>
          <p:cNvPr id="79" name="椭圆形标注 78"/>
          <p:cNvSpPr/>
          <p:nvPr/>
        </p:nvSpPr>
        <p:spPr>
          <a:xfrm>
            <a:off x="11057909" y="1417707"/>
            <a:ext cx="1052554" cy="993029"/>
          </a:xfrm>
          <a:prstGeom prst="wedgeEllipseCallout">
            <a:avLst>
              <a:gd name="adj1" fmla="val -84903"/>
              <a:gd name="adj2" fmla="val 1070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n w="0"/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必须使用</a:t>
            </a:r>
            <a:endParaRPr kumimoji="1" lang="zh-CN" altLang="en-US" sz="2000" dirty="0">
              <a:ln w="0"/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231" y="659423"/>
            <a:ext cx="8036168" cy="6027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4" grpId="0"/>
      <p:bldP spid="4" grpId="1"/>
      <p:bldP spid="79" grpId="0" animBg="1"/>
      <p:bldP spid="7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利器一：</a:t>
            </a:r>
            <a:r>
              <a:rPr lang="en-US" altLang="zh-CN" sz="3200" dirty="0">
                <a:solidFill>
                  <a:schemeClr val="bg1"/>
                </a:solidFill>
              </a:rPr>
              <a:t>Lifecycles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Lifecycles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相信大家也都不陌生了，在我们项目中经常使用的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AbstractComponent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就是通过使用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Lifecycles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来监听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的生命周期，从而使得每一个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都具备了和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一样的生命周期，这样我们就可以把不同模块的开发逻辑都划分到不同的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，从而简化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的代码量。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Lifecycles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965" y="1919618"/>
            <a:ext cx="11990070" cy="4235356"/>
            <a:chOff x="100965" y="1919618"/>
            <a:chExt cx="11990070" cy="4235356"/>
          </a:xfrm>
        </p:grpSpPr>
        <p:sp>
          <p:nvSpPr>
            <p:cNvPr id="36" name="文本框 35"/>
            <p:cNvSpPr txBox="1"/>
            <p:nvPr/>
          </p:nvSpPr>
          <p:spPr>
            <a:xfrm>
              <a:off x="100965" y="1919618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二、原理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10" y="2427449"/>
              <a:ext cx="5760720" cy="3727525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6096000" y="2427449"/>
              <a:ext cx="5593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使用了观察者模式，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是一个被观察者，实现了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en-GB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接口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)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，而需要感知生命周期的组件作为观察者，需要实现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LifecycleObserver</a:t>
              </a:r>
              <a:r>
                <a:rPr lang="en-GB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接口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)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 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持有一个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</a:rPr>
                <a:t>LifecycleRegistry</a:t>
              </a:r>
              <a:r>
                <a:rPr lang="zh-CN" altLang="en-GB" sz="1200" dirty="0">
                  <a:solidFill>
                    <a:srgbClr val="220911"/>
                  </a:solidFill>
                  <a:latin typeface="+mj-ea"/>
                </a:rPr>
                <a:t>对象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，它相当于联系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</a:rPr>
                <a:t>LifecycleOwner</a:t>
              </a:r>
              <a:r>
                <a:rPr lang="zh-CN" altLang="en-GB" sz="1200" dirty="0">
                  <a:solidFill>
                    <a:srgbClr val="220911"/>
                  </a:solidFill>
                  <a:latin typeface="+mj-ea"/>
                </a:rPr>
                <a:t>和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</a:rPr>
                <a:t>LifecycleObserver</a:t>
              </a:r>
              <a:r>
                <a:rPr lang="zh-CN" altLang="en-GB" sz="1200" dirty="0">
                  <a:solidFill>
                    <a:srgbClr val="220911"/>
                  </a:solidFill>
                  <a:latin typeface="+mj-ea"/>
                </a:rPr>
                <a:t>的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桥梁，当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Activity/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</a:rPr>
                <a:t>Fragmen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生命周期变化时，</a:t>
              </a:r>
              <a:r>
                <a:rPr lang="en-GB" altLang="zh-CN" sz="1200" dirty="0">
                  <a:solidFill>
                    <a:srgbClr val="220911"/>
                  </a:solidFill>
                  <a:latin typeface="+mj-ea"/>
                </a:rPr>
                <a:t> 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</a:rPr>
                <a:t>LifecycleRegistry</a:t>
              </a:r>
              <a:r>
                <a:rPr lang="zh-CN" altLang="en-GB" sz="1200" dirty="0">
                  <a:solidFill>
                    <a:srgbClr val="220911"/>
                  </a:solidFill>
                  <a:latin typeface="+mj-ea"/>
                </a:rPr>
                <a:t>通过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反射通知到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</a:rPr>
                <a:t>LifecycleObserver</a:t>
              </a:r>
              <a:r>
                <a:rPr lang="zh-CN" altLang="en-GB" sz="1200" dirty="0">
                  <a:solidFill>
                    <a:srgbClr val="220911"/>
                  </a:solidFill>
                  <a:latin typeface="+mj-ea"/>
                </a:rPr>
                <a:t>的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实现类，具体流程图如左图所示。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	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65928" y="4446270"/>
            <a:ext cx="568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利器二：</a:t>
            </a:r>
            <a:r>
              <a:rPr lang="en-US" altLang="zh-CN" sz="3200" dirty="0" err="1">
                <a:solidFill>
                  <a:schemeClr val="bg1"/>
                </a:solidFill>
              </a:rPr>
              <a:t>LiveData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是一种可观察的数据存储器类，并且具备感知生命周期变化的能力。这种感知能力可确保 </a:t>
              </a:r>
              <a:r>
                <a:rPr lang="en-GB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en-GB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仅更新处于活跃生命周期状态的应用组件观察者。它一般是在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中创建。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LiveData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964" y="1770639"/>
            <a:ext cx="11990070" cy="727454"/>
            <a:chOff x="100964" y="1770639"/>
            <a:chExt cx="11990070" cy="727454"/>
          </a:xfrm>
        </p:grpSpPr>
        <p:sp>
          <p:nvSpPr>
            <p:cNvPr id="36" name="文本框 35"/>
            <p:cNvSpPr txBox="1"/>
            <p:nvPr/>
          </p:nvSpPr>
          <p:spPr>
            <a:xfrm>
              <a:off x="100964" y="1770639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二、原理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0964" y="2036428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也是基于观察者模式实现的，当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被监听时，要求传入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，一般是对应的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或者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数据变化时，就会判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是否销毁，如果没有销毁就会通知观察者数据已经发生改变。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964" y="2600844"/>
            <a:ext cx="11990071" cy="2229912"/>
            <a:chOff x="100964" y="2600844"/>
            <a:chExt cx="11990071" cy="2229912"/>
          </a:xfrm>
        </p:grpSpPr>
        <p:sp>
          <p:nvSpPr>
            <p:cNvPr id="11" name="文本框 10"/>
            <p:cNvSpPr txBox="1"/>
            <p:nvPr/>
          </p:nvSpPr>
          <p:spPr>
            <a:xfrm>
              <a:off x="100965" y="2600844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三、作用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964" y="2948581"/>
              <a:ext cx="11990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可以说是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数据驱动思想的重要一环，我们都知道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层是单向引用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的，所以当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需要触发更新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时，除了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，目前来说就只有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是比较适合的了，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层只要通过监听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的唯一可靠数据源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，只要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数据改变，就可以出发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层自动改变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从设计上来讲，它为实现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解耦扮演着非常重要的一个角色。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05741" y="3853763"/>
              <a:ext cx="4103370" cy="976993"/>
              <a:chOff x="205741" y="3853763"/>
              <a:chExt cx="4103370" cy="97699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05741" y="3853763"/>
                <a:ext cx="4103370" cy="976993"/>
                <a:chOff x="205741" y="3853763"/>
                <a:chExt cx="4103370" cy="976993"/>
              </a:xfrm>
            </p:grpSpPr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05741" y="3853763"/>
                  <a:ext cx="4103370" cy="976993"/>
                </a:xfrm>
                <a:prstGeom prst="rect">
                  <a:avLst/>
                </a:prstGeom>
              </p:spPr>
            </p:pic>
            <p:sp>
              <p:nvSpPr>
                <p:cNvPr id="3" name="文本框 2"/>
                <p:cNvSpPr txBox="1"/>
                <p:nvPr/>
              </p:nvSpPr>
              <p:spPr>
                <a:xfrm>
                  <a:off x="1177290" y="4450042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latin typeface="+mj-ea"/>
                      <a:ea typeface="+mj-ea"/>
                    </a:rPr>
                    <a:t>observe</a:t>
                  </a:r>
                  <a:endParaRPr kumimoji="1" lang="zh-CN" altLang="en-US" sz="1200" dirty="0">
                    <a:latin typeface="+mj-ea"/>
                    <a:ea typeface="+mj-ea"/>
                  </a:endParaRPr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r:id="rId2" p14:bwMode="auto">
                <p14:nvContentPartPr>
                  <p14:cNvPr id="10" name="墨迹 9"/>
                  <p14:cNvContentPartPr/>
                  <p14:nvPr/>
                </p14:nvContentPartPr>
                <p14:xfrm>
                  <a:off x="1057230" y="4406040"/>
                  <a:ext cx="990000" cy="394560"/>
                </p14:xfrm>
              </p:contentPart>
            </mc:Choice>
            <mc:Fallback xmlns="">
              <p:pic>
                <p:nvPicPr>
                  <p:cNvPr id="10" name="墨迹 9"/>
                </p:nvPicPr>
                <p:blipFill>
                  <a:blip r:embed="rId3"/>
                </p:blipFill>
                <p:spPr>
                  <a:xfrm>
                    <a:off x="1057230" y="4406040"/>
                    <a:ext cx="990000" cy="394560"/>
                  </a:xfrm>
                  <a:prstGeom prst="rect"/>
                </p:spPr>
              </p:pic>
            </mc:Fallback>
          </mc:AlternateContent>
        </p:grpSp>
      </p:grpSp>
      <p:grpSp>
        <p:nvGrpSpPr>
          <p:cNvPr id="24" name="组合 23"/>
          <p:cNvGrpSpPr/>
          <p:nvPr/>
        </p:nvGrpSpPr>
        <p:grpSpPr>
          <a:xfrm>
            <a:off x="100964" y="5000032"/>
            <a:ext cx="11990070" cy="1213998"/>
            <a:chOff x="100964" y="5000032"/>
            <a:chExt cx="11990070" cy="1213998"/>
          </a:xfrm>
        </p:grpSpPr>
        <p:sp>
          <p:nvSpPr>
            <p:cNvPr id="13" name="文本框 12"/>
            <p:cNvSpPr txBox="1"/>
            <p:nvPr/>
          </p:nvSpPr>
          <p:spPr>
            <a:xfrm>
              <a:off x="100964" y="500003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四、优势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0964" y="5383033"/>
              <a:ext cx="11990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具备生命周期感知能力，可以避免在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被销毁时通知到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Observe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对象。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、不会发生内存泄漏。观察者会绑定到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对象，并在其关联的生命周期销毁时进行自我清理。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3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、共享数据。利用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还可以实现共享操作事件管理，从而实现组件之间的通信。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4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、数据始终保持最新状态。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49" y="2243731"/>
            <a:ext cx="5257800" cy="1409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49" y="3820148"/>
            <a:ext cx="5969000" cy="86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利器三：</a:t>
            </a:r>
            <a:r>
              <a:rPr lang="en-US" altLang="zh-CN" sz="3200" dirty="0" err="1">
                <a:solidFill>
                  <a:schemeClr val="bg1"/>
                </a:solidFill>
              </a:rPr>
              <a:t>ViewModel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是基于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实现的跟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具备相同生命周期的辅助程序类。它的作用就是减轻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层的负担，把和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无关的业务逻辑和数据管理都从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层分离出来，放到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还能自动进行生命周期结束回调，我们可以在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onClear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方法里面进行延时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耗时任务进行移除，或者释放资源。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" y="1919618"/>
            <a:ext cx="4264969" cy="4766932"/>
            <a:chOff x="-1" y="1919618"/>
            <a:chExt cx="4264969" cy="4766932"/>
          </a:xfrm>
        </p:grpSpPr>
        <p:sp>
          <p:nvSpPr>
            <p:cNvPr id="36" name="文本框 35"/>
            <p:cNvSpPr txBox="1"/>
            <p:nvPr/>
          </p:nvSpPr>
          <p:spPr>
            <a:xfrm>
              <a:off x="100965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二、生命周期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2258172"/>
              <a:ext cx="4264969" cy="442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591721" y="1919618"/>
            <a:ext cx="6364059" cy="1169551"/>
            <a:chOff x="5591721" y="1919618"/>
            <a:chExt cx="6364059" cy="1169551"/>
          </a:xfrm>
        </p:grpSpPr>
        <p:sp>
          <p:nvSpPr>
            <p:cNvPr id="12" name="文本框 11"/>
            <p:cNvSpPr txBox="1"/>
            <p:nvPr/>
          </p:nvSpPr>
          <p:spPr>
            <a:xfrm>
              <a:off x="5591721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三、作用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591721" y="2258172"/>
              <a:ext cx="6364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中扮演的角色就是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层，它是不依赖于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的独立模块，它主要是用来维护非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的数据、状态的业务逻辑，保证了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层单一职责。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其次，它可以被多个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所持有，所以也可以用它来实现不同模块间的信息交互。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利器四：协程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Kotlin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已经成了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的官方开发语言，其协程特性也深受广大开发者所喜爱，协程最大的优点之一就是能够把异步的代码改成同步，我们可以利用这特性进行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层的通信。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一、协程简介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0965" y="2805109"/>
            <a:ext cx="11990070" cy="2844521"/>
            <a:chOff x="100965" y="1919618"/>
            <a:chExt cx="11990070" cy="2844521"/>
          </a:xfrm>
        </p:grpSpPr>
        <p:sp>
          <p:nvSpPr>
            <p:cNvPr id="36" name="文本框 35"/>
            <p:cNvSpPr txBox="1"/>
            <p:nvPr/>
          </p:nvSpPr>
          <p:spPr>
            <a:xfrm>
              <a:off x="100965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和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M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层的通信方式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0965" y="2258172"/>
              <a:ext cx="119900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再次祭出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的模型图，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通过单向引用调用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层的方法，由于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层的生命周期往往比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的时间更长，所以这里不能让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持有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的引用，那么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如何拿到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层变化后的数据呢？两种方式：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第一种，类似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数据，在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里面定义自己的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，让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变化。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第二种，通过方法的返回值，把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的结果返回给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调用的方法的返回值。但是！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层对数据的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curl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操作往往是异步的，要想能够让数据能够穿行地返回，这里就需要依赖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Kotlin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的协程功能，把异步请求的数据通过同步的方式返回给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层，从而实现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层的数据变化。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4093" y="3559162"/>
              <a:ext cx="5060903" cy="1204977"/>
              <a:chOff x="100965" y="3535675"/>
              <a:chExt cx="5060903" cy="1204977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0965" y="3535675"/>
                <a:ext cx="5060903" cy="1204977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r:id="rId2" p14:bwMode="auto">
                <p14:nvContentPartPr>
                  <p14:cNvPr id="4" name="墨迹 3"/>
                  <p14:cNvContentPartPr/>
                  <p14:nvPr/>
                </p14:nvContentPartPr>
                <p14:xfrm>
                  <a:off x="3013686" y="4051262"/>
                  <a:ext cx="995040" cy="526680"/>
                </p14:xfrm>
              </p:contentPart>
            </mc:Choice>
            <mc:Fallback xmlns="">
              <p:pic>
                <p:nvPicPr>
                  <p:cNvPr id="4" name="墨迹 3"/>
                </p:nvPicPr>
                <p:blipFill>
                  <a:blip r:embed="rId3"/>
                </p:blipFill>
                <p:spPr>
                  <a:xfrm>
                    <a:off x="3013686" y="4051262"/>
                    <a:ext cx="995040" cy="526680"/>
                  </a:xfrm>
                  <a:prstGeom prst="rect"/>
                </p:spPr>
              </p:pic>
            </mc:Fallback>
          </mc:AlternateContent>
        </p:grpSp>
      </p:grpSp>
      <p:grpSp>
        <p:nvGrpSpPr>
          <p:cNvPr id="7" name="组合 6"/>
          <p:cNvGrpSpPr/>
          <p:nvPr/>
        </p:nvGrpSpPr>
        <p:grpSpPr>
          <a:xfrm>
            <a:off x="100965" y="1851002"/>
            <a:ext cx="11990070" cy="615553"/>
            <a:chOff x="100965" y="4724654"/>
            <a:chExt cx="11990070" cy="615553"/>
          </a:xfrm>
        </p:grpSpPr>
        <p:sp>
          <p:nvSpPr>
            <p:cNvPr id="18" name="文本框 17"/>
            <p:cNvSpPr txBox="1"/>
            <p:nvPr/>
          </p:nvSpPr>
          <p:spPr>
            <a:xfrm>
              <a:off x="100965" y="4724654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二、作用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965" y="5063208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通过协程，可以实现避免了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双向依赖的问题。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0" y="856886"/>
            <a:ext cx="6662039" cy="3045248"/>
            <a:chOff x="0" y="856886"/>
            <a:chExt cx="6662039" cy="30452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56886"/>
              <a:ext cx="6662039" cy="304524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4091854" y="1363246"/>
              <a:ext cx="1950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ViewModel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层代码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56322" y="3492375"/>
            <a:ext cx="7035678" cy="3365625"/>
            <a:chOff x="5156322" y="3492375"/>
            <a:chExt cx="7035678" cy="336562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6322" y="3492375"/>
              <a:ext cx="7035678" cy="336562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305615" y="3520393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Model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层代码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350333" y="1431392"/>
            <a:ext cx="10476786" cy="3557018"/>
            <a:chOff x="1619964" y="1490008"/>
            <a:chExt cx="10476786" cy="3557018"/>
          </a:xfrm>
        </p:grpSpPr>
        <p:sp>
          <p:nvSpPr>
            <p:cNvPr id="2" name="文本框 1"/>
            <p:cNvSpPr txBox="1"/>
            <p:nvPr/>
          </p:nvSpPr>
          <p:spPr>
            <a:xfrm>
              <a:off x="1619964" y="1490008"/>
              <a:ext cx="2746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目录</a:t>
              </a:r>
              <a:endParaRPr lang="zh-CN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901427" y="2505671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一、什么是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01425" y="3024695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二、为什么选择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01425" y="3543719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三、如何使用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01425" y="4067627"/>
              <a:ext cx="669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四、“一千个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”的源码对比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01425" y="4586651"/>
              <a:ext cx="81953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五、如何落地跟项目相适配的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框架？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利器五：</a:t>
            </a:r>
            <a:r>
              <a:rPr lang="en-US" altLang="zh-CN" sz="3200" dirty="0" err="1">
                <a:solidFill>
                  <a:schemeClr val="bg1"/>
                </a:solidFill>
              </a:rPr>
              <a:t>DataBinding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615553"/>
            <a:chOff x="100965" y="950122"/>
            <a:chExt cx="11990070" cy="615553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我们前面说过，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之间可以通过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实现单向事件传递，而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工具库也可以帮助我们实现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的双向数据绑定，而不需要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依赖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DataBinding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0965" y="1904230"/>
            <a:ext cx="11990070" cy="1152051"/>
            <a:chOff x="5591721" y="1919618"/>
            <a:chExt cx="6364059" cy="1214849"/>
          </a:xfrm>
        </p:grpSpPr>
        <p:sp>
          <p:nvSpPr>
            <p:cNvPr id="12" name="文本框 11"/>
            <p:cNvSpPr txBox="1"/>
            <p:nvPr/>
          </p:nvSpPr>
          <p:spPr>
            <a:xfrm>
              <a:off x="5591721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二、作用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591721" y="2258172"/>
              <a:ext cx="6364059" cy="876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支持双向数据绑定，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XML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可以直接设置数据源为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，当用户交互界面触发数据改变时，也会直接改变了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的数据，同时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层也会监听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的变化，并做相应的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改变。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所以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可以不需要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进行相互依赖就能实现双向的数据传递，所以它也是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Google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官方比较推荐的框架工具之一。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0965" y="3225694"/>
            <a:ext cx="11990070" cy="967385"/>
            <a:chOff x="5591721" y="1919618"/>
            <a:chExt cx="6364059" cy="1020117"/>
          </a:xfrm>
        </p:grpSpPr>
        <p:sp>
          <p:nvSpPr>
            <p:cNvPr id="11" name="文本框 10"/>
            <p:cNvSpPr txBox="1"/>
            <p:nvPr/>
          </p:nvSpPr>
          <p:spPr>
            <a:xfrm>
              <a:off x="5591721" y="1919618"/>
              <a:ext cx="3453765" cy="357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三、缺点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721" y="2258172"/>
              <a:ext cx="6364059" cy="681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的优点非常明显，但是它的缺点也是非常明显。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、双向绑定需要在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里面绑定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，会导致复用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比较困难。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、定位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问题的时候比较困难，不确定是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BUG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Bug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利器六：</a:t>
            </a:r>
            <a:r>
              <a:rPr lang="en-US" altLang="zh-CN" sz="3200" dirty="0">
                <a:solidFill>
                  <a:schemeClr val="bg1"/>
                </a:solidFill>
              </a:rPr>
              <a:t>Dagger2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965" y="950122"/>
            <a:ext cx="11990070" cy="615553"/>
            <a:chOff x="100965" y="950122"/>
            <a:chExt cx="11990070" cy="615553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是为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Java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平台提供的一个完全静态的，在编译时进行依赖注入的框架。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Daager2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965" y="3331406"/>
            <a:ext cx="6976730" cy="1169551"/>
            <a:chOff x="100964" y="5659103"/>
            <a:chExt cx="11990071" cy="1169551"/>
          </a:xfrm>
        </p:grpSpPr>
        <p:sp>
          <p:nvSpPr>
            <p:cNvPr id="15" name="文本框 14"/>
            <p:cNvSpPr txBox="1"/>
            <p:nvPr/>
          </p:nvSpPr>
          <p:spPr>
            <a:xfrm>
              <a:off x="100964" y="5659103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Dagger2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作用</a:t>
              </a:r>
              <a:endParaRPr lang="zh-CN" altLang="en-US" sz="1600" b="1" dirty="0">
                <a:solidFill>
                  <a:srgbClr val="220911"/>
                </a:solidFill>
                <a:latin typeface="+mj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0966" y="5997657"/>
              <a:ext cx="119900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使用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提供注入的方式来获取到对象的使用，我们可以通过它来把一些复用性比较强的类（比如说网络服务、数据库服务等）改造成依赖注入的方式来获取。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不过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也是一把双刃剑，学习成本比较高，使用不当容易出现编译问题。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0965" y="1288676"/>
            <a:ext cx="11462466" cy="4085461"/>
            <a:chOff x="100965" y="1288676"/>
            <a:chExt cx="11462466" cy="4085461"/>
          </a:xfrm>
        </p:grpSpPr>
        <p:grpSp>
          <p:nvGrpSpPr>
            <p:cNvPr id="4" name="组合 3"/>
            <p:cNvGrpSpPr/>
            <p:nvPr/>
          </p:nvGrpSpPr>
          <p:grpSpPr>
            <a:xfrm>
              <a:off x="100965" y="1919618"/>
              <a:ext cx="7083606" cy="1354217"/>
              <a:chOff x="100965" y="1919618"/>
              <a:chExt cx="11990070" cy="1354217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00965" y="1919618"/>
                <a:ext cx="3453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20911"/>
                    </a:solidFill>
                    <a:latin typeface="+mj-lt"/>
                  </a:rPr>
                  <a:t>二、依赖注入</a:t>
                </a:r>
                <a:endParaRPr lang="zh-CN" altLang="en-US" sz="1600" b="1" dirty="0">
                  <a:solidFill>
                    <a:srgbClr val="220911"/>
                  </a:solidFill>
                  <a:latin typeface="+mj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00965" y="2258172"/>
                <a:ext cx="119900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 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：在一个类中创建另一个对象的实例，从而持有它的依赖，这个称为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。</a:t>
                </a:r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依赖注入：避免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的依赖方式。常见的三种依赖注入有构造函数注入、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setter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注入、接口注入。</a:t>
                </a:r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zh-CN" altLang="en-US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93329" y="1288676"/>
              <a:ext cx="4070102" cy="4085461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991326"/>
            <a:ext cx="7378212" cy="5479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8424" y="930255"/>
            <a:ext cx="11821645" cy="5353791"/>
            <a:chOff x="168424" y="908665"/>
            <a:chExt cx="11821645" cy="5353791"/>
          </a:xfrm>
        </p:grpSpPr>
        <p:sp>
          <p:nvSpPr>
            <p:cNvPr id="31" name="文本框 30"/>
            <p:cNvSpPr txBox="1"/>
            <p:nvPr/>
          </p:nvSpPr>
          <p:spPr>
            <a:xfrm>
              <a:off x="168424" y="908665"/>
              <a:ext cx="1182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介绍完各种利器之后，只要我们使用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、协程就能够开始大胆拥抱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了，下面举一个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Bigo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Live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例子，这里拉取好友列表的逻辑就采用了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的分层：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pic>
          <p:nvPicPr>
            <p:cNvPr id="3" name="图片 2" descr="/Users/lijianchang/Downloads/111.png1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96884" y="1761576"/>
              <a:ext cx="2849632" cy="450088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404777" y="1485327"/>
            <a:ext cx="8415647" cy="4189488"/>
            <a:chOff x="3404777" y="1485327"/>
            <a:chExt cx="8415647" cy="4189488"/>
          </a:xfrm>
        </p:grpSpPr>
        <p:sp>
          <p:nvSpPr>
            <p:cNvPr id="4" name="文本框 3"/>
            <p:cNvSpPr txBox="1"/>
            <p:nvPr/>
          </p:nvSpPr>
          <p:spPr>
            <a:xfrm>
              <a:off x="3404777" y="1485327"/>
              <a:ext cx="2006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一、代码分层</a:t>
              </a:r>
              <a:endParaRPr kumimoji="1"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777" y="2064552"/>
              <a:ext cx="8415647" cy="36102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5311" y="998439"/>
            <a:ext cx="11680845" cy="5688111"/>
            <a:chOff x="115311" y="998439"/>
            <a:chExt cx="11680845" cy="5688111"/>
          </a:xfrm>
        </p:grpSpPr>
        <p:sp>
          <p:nvSpPr>
            <p:cNvPr id="4" name="文本框 3"/>
            <p:cNvSpPr txBox="1"/>
            <p:nvPr/>
          </p:nvSpPr>
          <p:spPr>
            <a:xfrm>
              <a:off x="115311" y="998439"/>
              <a:ext cx="303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二、</a:t>
              </a:r>
              <a:r>
                <a:rPr kumimoji="1" lang="en-US" altLang="zh-CN" dirty="0"/>
                <a:t>View</a:t>
              </a:r>
              <a:r>
                <a:rPr kumimoji="1" lang="zh-CN" altLang="en-US" dirty="0"/>
                <a:t>层代码实现</a:t>
              </a:r>
              <a:endParaRPr kumimoji="1" lang="zh-CN" altLang="en-US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4818" y="1367771"/>
              <a:ext cx="5783392" cy="531877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096000" y="2386312"/>
              <a:ext cx="57001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observerData</a:t>
              </a:r>
              <a:r>
                <a:rPr kumimoji="1" lang="zh-CN" altLang="en-US" dirty="0"/>
                <a:t>：监听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LiveData</a:t>
              </a:r>
              <a:r>
                <a:rPr kumimoji="1" lang="zh-CN" altLang="en-US" dirty="0"/>
                <a:t>，在有数据变化时更新</a:t>
              </a:r>
              <a:r>
                <a:rPr kumimoji="1" lang="en-US" altLang="zh-CN" dirty="0"/>
                <a:t>UI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en-US" altLang="zh-CN" dirty="0" err="1"/>
                <a:t>loadMoreList</a:t>
              </a:r>
              <a:r>
                <a:rPr kumimoji="1" lang="zh-CN" altLang="en-US" dirty="0"/>
                <a:t>：调用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loadMoreList</a:t>
              </a:r>
              <a:r>
                <a:rPr kumimoji="1" lang="zh-CN" altLang="en-US" dirty="0"/>
                <a:t>，具体的业务逻辑放到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实现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en-US" altLang="zh-CN" dirty="0" err="1"/>
                <a:t>refreshList</a:t>
              </a:r>
              <a:r>
                <a:rPr kumimoji="1" lang="zh-CN" altLang="en-US" dirty="0"/>
                <a:t>：调用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refreshList</a:t>
              </a:r>
              <a:r>
                <a:rPr kumimoji="1" lang="zh-CN" altLang="en-US" dirty="0"/>
                <a:t>，具体业务逻辑放到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实现</a:t>
              </a:r>
              <a:endParaRPr kumimoji="1" lang="en-US" altLang="zh-C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311" y="998439"/>
            <a:ext cx="30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三、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层代码实现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6260" y="1852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68" y="1588265"/>
            <a:ext cx="6069950" cy="3815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18" y="1619467"/>
            <a:ext cx="6406883" cy="3752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260" y="1852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15311" y="998439"/>
            <a:ext cx="7739329" cy="3062922"/>
            <a:chOff x="115311" y="998439"/>
            <a:chExt cx="7739329" cy="3062922"/>
          </a:xfrm>
        </p:grpSpPr>
        <p:sp>
          <p:nvSpPr>
            <p:cNvPr id="4" name="文本框 3"/>
            <p:cNvSpPr txBox="1"/>
            <p:nvPr/>
          </p:nvSpPr>
          <p:spPr>
            <a:xfrm>
              <a:off x="115311" y="998439"/>
              <a:ext cx="303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四、</a:t>
              </a:r>
              <a:r>
                <a:rPr kumimoji="1" lang="en-US" altLang="zh-CN" dirty="0"/>
                <a:t>Model</a:t>
              </a:r>
              <a:r>
                <a:rPr kumimoji="1" lang="zh-CN" altLang="en-US" dirty="0"/>
                <a:t>层代码实现</a:t>
              </a:r>
              <a:endParaRPr kumimoji="1" lang="zh-CN" altLang="en-US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312" y="1367771"/>
              <a:ext cx="7739328" cy="269359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12" y="3327148"/>
            <a:ext cx="6843629" cy="3119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288371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4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一千个</a:t>
            </a:r>
            <a:r>
              <a:rPr lang="en-US" altLang="zh-CN" sz="6000" dirty="0">
                <a:solidFill>
                  <a:schemeClr val="bg1"/>
                </a:solidFill>
              </a:rPr>
              <a:t>”MMVM”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对比不同的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实现框架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不同的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实现框架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644" y="1472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5846" y="2666913"/>
          <a:ext cx="11664441" cy="352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1151"/>
                <a:gridCol w="2788511"/>
                <a:gridCol w="5514779"/>
              </a:tblGrid>
              <a:tr h="235109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框架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介绍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实现方式</a:t>
                      </a:r>
                      <a:endParaRPr lang="zh-CN" altLang="en-US" sz="1400" dirty="0"/>
                    </a:p>
                  </a:txBody>
                  <a:tcPr/>
                </a:tc>
              </a:tr>
              <a:tr h="687973">
                <a:tc>
                  <a:txBody>
                    <a:bodyPr/>
                    <a:lstStyle/>
                    <a:p>
                      <a:r>
                        <a:rPr lang="en-GB" altLang="zh-CN" sz="1400" b="1" u="sng" dirty="0">
                          <a:hlinkClick r:id="rId2"/>
                        </a:rPr>
                        <a:t>Jetpack-MVVM-Best-Practice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掘金某自称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MVVM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最佳实践的开源框架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Demo</a:t>
                      </a:r>
                      <a:endParaRPr lang="en-US" altLang="zh-CN" sz="1400" dirty="0">
                        <a:solidFill>
                          <a:srgbClr val="22091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ViewModel+LiveData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单例</a:t>
                      </a:r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Repository+DataBinding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VM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通过监听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Model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的</a:t>
                      </a:r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LiveData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感知数据变化）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685522">
                <a:tc>
                  <a:txBody>
                    <a:bodyPr/>
                    <a:lstStyle/>
                    <a:p>
                      <a:r>
                        <a:rPr lang="en-GB" altLang="zh-CN" sz="1400" b="1" u="sng" dirty="0">
                          <a:solidFill>
                            <a:srgbClr val="0070C0"/>
                          </a:solidFill>
                          <a:hlinkClick r:id="rId3"/>
                        </a:rPr>
                        <a:t>Todo-app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Google</a:t>
                      </a:r>
                      <a:r>
                        <a:rPr lang="zh-CN" altLang="en-US" sz="1400" dirty="0"/>
                        <a:t>开源的</a:t>
                      </a:r>
                      <a:r>
                        <a:rPr lang="en-US" altLang="zh-CN" sz="1400" dirty="0"/>
                        <a:t>Android</a:t>
                      </a:r>
                      <a:r>
                        <a:rPr lang="zh-CN" altLang="en-US" sz="1400" dirty="0"/>
                        <a:t>架构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demo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ViewModel+LiveData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单例</a:t>
                      </a:r>
                      <a:r>
                        <a:rPr lang="en-US" altLang="zh-CN" sz="1400" dirty="0" err="1"/>
                        <a:t>Repository+DataBinding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封装</a:t>
                      </a:r>
                      <a:r>
                        <a:rPr lang="en-US" altLang="zh-CN" sz="1400" dirty="0" err="1"/>
                        <a:t>ViewModelFactory</a:t>
                      </a:r>
                      <a:r>
                        <a:rPr lang="zh-CN" altLang="en-US" sz="1400" dirty="0"/>
                        <a:t>便于在任何地方获取</a:t>
                      </a:r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实例。</a:t>
                      </a:r>
                      <a:endParaRPr lang="en-US" altLang="zh-CN" sz="1400" dirty="0"/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持有一个处理事件的</a:t>
                      </a:r>
                      <a:r>
                        <a:rPr lang="en-US" altLang="zh-CN" sz="1400" dirty="0" err="1"/>
                        <a:t>LiveData</a:t>
                      </a:r>
                      <a:r>
                        <a:rPr lang="zh-CN" altLang="en-US" sz="1400" dirty="0"/>
                        <a:t>，用以不同的</a:t>
                      </a:r>
                      <a:r>
                        <a:rPr lang="en-US" altLang="zh-CN" sz="1400" dirty="0"/>
                        <a:t>View</a:t>
                      </a:r>
                      <a:r>
                        <a:rPr lang="zh-CN" altLang="en-US" sz="1400" dirty="0"/>
                        <a:t>层之间的通信。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685522">
                <a:tc>
                  <a:txBody>
                    <a:bodyPr/>
                    <a:lstStyle/>
                    <a:p>
                      <a:r>
                        <a:rPr lang="en-GB" altLang="zh-CN" sz="14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iosched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Google IO</a:t>
                      </a:r>
                      <a:r>
                        <a:rPr lang="zh-CN" altLang="en-US" sz="1400" dirty="0"/>
                        <a:t>大会的应用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，采用了</a:t>
                      </a:r>
                      <a:r>
                        <a:rPr lang="en-US" altLang="zh-CN" sz="1400" dirty="0"/>
                        <a:t>MVVM</a:t>
                      </a:r>
                      <a:r>
                        <a:rPr lang="zh-CN" altLang="en-US" sz="1400" dirty="0"/>
                        <a:t>的架构。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ViewModel+LiveData+Daager-Android</a:t>
                      </a:r>
                      <a:r>
                        <a:rPr lang="zh-CN" altLang="en-US" sz="1400" dirty="0"/>
                        <a:t>实现</a:t>
                      </a:r>
                      <a:endParaRPr lang="zh-CN" altLang="en-US" sz="1400" dirty="0"/>
                    </a:p>
                  </a:txBody>
                  <a:tcPr/>
                </a:tc>
              </a:tr>
              <a:tr h="685522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hlinkClick r:id="rId5"/>
                        </a:rPr>
                        <a:t>archdemo</a:t>
                      </a:r>
                      <a:endParaRPr lang="zh-CN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竞品目前使用的</a:t>
                      </a:r>
                      <a:r>
                        <a:rPr lang="en-US" altLang="zh-CN" sz="1400" dirty="0"/>
                        <a:t>MVVM</a:t>
                      </a:r>
                      <a:r>
                        <a:rPr lang="zh-CN" altLang="en-US" sz="1400" dirty="0"/>
                        <a:t>架构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ViewComponent+ViewModel+LiveData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共享</a:t>
                      </a:r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实现模块通信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自定义</a:t>
                      </a:r>
                      <a:r>
                        <a:rPr lang="en-US" altLang="zh-CN" sz="1400" dirty="0" err="1"/>
                        <a:t>ActionViewModel</a:t>
                      </a:r>
                      <a:r>
                        <a:rPr lang="zh-CN" altLang="en-US" sz="1400" dirty="0"/>
                        <a:t>默认有一个事件处理的</a:t>
                      </a:r>
                      <a:r>
                        <a:rPr lang="en-US" altLang="zh-CN" sz="1400" dirty="0" err="1"/>
                        <a:t>LiveData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05846" y="978822"/>
            <a:ext cx="117465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刚开始看不同的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框架时，会有一种“一千个人有一千个哈姆雷特”的感觉，感觉每个实现对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的理解都会有偏差，不过深入了解之后，发现其实大家整体思想还是差不多，都是在</a:t>
            </a:r>
            <a:r>
              <a:rPr kumimoji="1" lang="en-US" altLang="zh-CN" sz="1400" dirty="0" err="1"/>
              <a:t>ViewModel+LiveData+Lifecycle</a:t>
            </a:r>
            <a:r>
              <a:rPr kumimoji="1" lang="zh-CN" altLang="en-US" sz="1400" dirty="0"/>
              <a:t>加上一些其他工具来实现，其实框架没有唯一的标准，只有符合实际业务开发的框架才是好的框架。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我们可以通过了解不同的实现，来选择到底什么是适合我们项目使用的，并整合出属于自己的一套框架。</a:t>
            </a:r>
            <a:endParaRPr kumimoji="1"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288371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5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如何落地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探讨如何实现符合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BIGO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LIVE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业务的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架构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探索适合自己的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框架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785" y="3921279"/>
            <a:ext cx="12098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核心原则</a:t>
            </a:r>
            <a:r>
              <a:rPr kumimoji="1" lang="en-US" altLang="zh-CN" sz="1400" dirty="0"/>
              <a:t>/</a:t>
            </a:r>
            <a:r>
              <a:rPr kumimoji="1" lang="zh-CN" altLang="en-US" sz="1400" dirty="0"/>
              <a:t>终极目标：让每一个层都保持单一职责，保持层内高内聚，层间低耦合。</a:t>
            </a:r>
            <a:endParaRPr kumimoji="1"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93785" y="4230535"/>
            <a:ext cx="1209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开发通用的代码框架：根据</a:t>
            </a:r>
            <a:r>
              <a:rPr kumimoji="1" lang="en-US" altLang="zh-CN" sz="1400" dirty="0"/>
              <a:t>M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V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分别抽取一套架构代码以便上层业务快速开发，尽可能做到简单明了、方便，不需要上层了解太多实现逻辑。（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张进）</a:t>
            </a:r>
            <a:endParaRPr kumimoji="1" lang="zh-CN" altLang="en-US" sz="1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93786" y="4720196"/>
            <a:ext cx="1209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制定开发规范：可以讨论定制开发规范，让大家的代码都保持比较一致的风格，对代码</a:t>
            </a:r>
            <a:r>
              <a:rPr kumimoji="1" lang="en-US" altLang="zh-CN" sz="1400" dirty="0"/>
              <a:t>review</a:t>
            </a:r>
            <a:r>
              <a:rPr kumimoji="1" lang="zh-CN" altLang="en-US" sz="1400" dirty="0"/>
              <a:t>非常有用。</a:t>
            </a:r>
            <a:r>
              <a:rPr kumimoji="1" lang="zh-CN" altLang="en-US" sz="1400" dirty="0">
                <a:hlinkClick r:id="rId1"/>
              </a:rPr>
              <a:t>相关规范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林伟之前有分享过，这里不赘述，不过搭建框架的时候也需要明确我们自己项目的开发规范。</a:t>
            </a:r>
            <a:endParaRPr kumimoji="1" lang="zh-CN" altLang="en-US" sz="1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93786" y="5243416"/>
            <a:ext cx="1209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层的封装：由于</a:t>
            </a:r>
            <a:r>
              <a:rPr kumimoji="1" lang="en-US" altLang="zh-CN" sz="1400" dirty="0"/>
              <a:t>Google</a:t>
            </a:r>
            <a:r>
              <a:rPr kumimoji="1" lang="zh-CN" altLang="en-US" sz="1400" dirty="0"/>
              <a:t>官方没有提供</a:t>
            </a:r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层相关的工具，所以</a:t>
            </a:r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层如果不规范起来的话比较容易导致野蛮生长，有时为了方便甚至直接</a:t>
            </a:r>
            <a:r>
              <a:rPr kumimoji="1" lang="en-US" altLang="zh-CN" sz="1400" dirty="0"/>
              <a:t>View</a:t>
            </a:r>
            <a:r>
              <a:rPr kumimoji="1" lang="zh-CN" altLang="en-US" sz="1400" dirty="0"/>
              <a:t>层直接调用</a:t>
            </a:r>
            <a:r>
              <a:rPr kumimoji="1" lang="en-GB" altLang="zh-CN" sz="1400" dirty="0" err="1"/>
              <a:t>ProtoSourceHelper.getInstance</a:t>
            </a:r>
            <a:r>
              <a:rPr kumimoji="1" lang="en-GB" altLang="zh-CN" sz="1400" dirty="0"/>
              <a:t>().</a:t>
            </a:r>
            <a:r>
              <a:rPr kumimoji="1" lang="en-GB" altLang="zh-CN" sz="1400" dirty="0" err="1"/>
              <a:t>ensureSend</a:t>
            </a:r>
            <a:r>
              <a:rPr kumimoji="1" lang="zh-CN" altLang="en-GB" sz="1400" dirty="0"/>
              <a:t>就</a:t>
            </a:r>
            <a:r>
              <a:rPr kumimoji="1" lang="zh-CN" altLang="en-US" sz="1400" dirty="0"/>
              <a:t>搞定了，所以还是建议抽取比较薄的一层出来进行数据处理，至于数据来自于哪里，就可以在里面实现。</a:t>
            </a:r>
            <a:endParaRPr kumimoji="1" lang="zh-CN" altLang="en-US" sz="1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93786" y="5963807"/>
            <a:ext cx="1209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不同</a:t>
            </a:r>
            <a:r>
              <a:rPr kumimoji="1" lang="en-US" altLang="zh-CN" sz="1400" dirty="0"/>
              <a:t>Component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交互：在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里面，由于</a:t>
            </a:r>
            <a:r>
              <a:rPr kumimoji="1" lang="en-US" altLang="zh-CN" sz="1400" dirty="0"/>
              <a:t>Component</a:t>
            </a:r>
            <a:r>
              <a:rPr kumimoji="1" lang="zh-CN" altLang="en-US" sz="1400" dirty="0"/>
              <a:t>之间拿不到之间的相互引用，所以要想实现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之间的通信，可以通过共享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的原理，然后在里面定义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，比如说有时</a:t>
            </a:r>
            <a:r>
              <a:rPr kumimoji="1" lang="en-US" altLang="zh-CN" sz="1400" dirty="0" err="1"/>
              <a:t>ComponentA</a:t>
            </a:r>
            <a:r>
              <a:rPr kumimoji="1" lang="zh-CN" altLang="en-US" sz="1400" dirty="0"/>
              <a:t>想要打开</a:t>
            </a:r>
            <a:r>
              <a:rPr kumimoji="1" lang="en-US" altLang="zh-CN" sz="1400" dirty="0" err="1"/>
              <a:t>ComponentB</a:t>
            </a:r>
            <a:r>
              <a:rPr kumimoji="1" lang="zh-CN" altLang="en-US" sz="1400" dirty="0"/>
              <a:t>的一个</a:t>
            </a:r>
            <a:r>
              <a:rPr kumimoji="1" lang="en-US" altLang="zh-CN" sz="1400" dirty="0"/>
              <a:t>Dialog</a:t>
            </a:r>
            <a:r>
              <a:rPr kumimoji="1" lang="zh-CN" altLang="en-US" sz="1400" dirty="0"/>
              <a:t>，通过共享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，我们就可以在</a:t>
            </a:r>
            <a:r>
              <a:rPr kumimoji="1" lang="en-US" altLang="zh-CN" sz="1400" dirty="0" err="1"/>
              <a:t>ComponentA</a:t>
            </a:r>
            <a:r>
              <a:rPr kumimoji="1" lang="zh-CN" altLang="en-US" sz="1400" dirty="0"/>
              <a:t>拿到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ViewModel</a:t>
            </a:r>
            <a:r>
              <a:rPr kumimoji="1" lang="zh-CN" altLang="en-US" sz="1400" dirty="0"/>
              <a:t>，然后改变它的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（</a:t>
            </a:r>
            <a:r>
              <a:rPr kumimoji="1" lang="en-US" altLang="zh-CN" sz="1400" dirty="0" err="1"/>
              <a:t>LiveData</a:t>
            </a:r>
            <a:r>
              <a:rPr kumimoji="1" lang="zh-CN" altLang="en-US" sz="1400" dirty="0"/>
              <a:t>），</a:t>
            </a:r>
            <a:r>
              <a:rPr kumimoji="1" lang="en-US" altLang="zh-CN" sz="1400" dirty="0" err="1"/>
              <a:t>ComponentB</a:t>
            </a:r>
            <a:r>
              <a:rPr kumimoji="1" lang="zh-CN" altLang="en-US" sz="1400" dirty="0"/>
              <a:t>由于监听了这个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，于是便出发了它的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改变。这种方式也是更加符合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的数据驱动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的思想。</a:t>
            </a:r>
            <a:endParaRPr kumimoji="1" lang="zh-CN" altLang="en-US" sz="1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199293" y="1021943"/>
            <a:ext cx="12191999" cy="2786403"/>
            <a:chOff x="0" y="1024541"/>
            <a:chExt cx="12191999" cy="27864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1024541"/>
              <a:ext cx="12191999" cy="262842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721537" y="354933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参考架构</a:t>
              </a:r>
              <a:endParaRPr kumimoji="1" lang="zh-CN" altLang="en-US" sz="1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  <p:bldP spid="42" grpId="0"/>
      <p:bldP spid="42" grpId="1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1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97728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什么是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50129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架构的重要性、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历史由来、思想、和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MVC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MVP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的对比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30778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2400" y="20683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参考资料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" y="914723"/>
            <a:ext cx="71276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1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1"/>
              </a:rPr>
              <a:t>、如何构建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hlinkClick r:id="rId1"/>
              </a:rPr>
              <a:t>Android MVVM 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1"/>
              </a:rPr>
              <a:t>应用框架（美团技术团队）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2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2"/>
              </a:rPr>
              <a:t>、</a:t>
            </a:r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2"/>
              </a:rPr>
              <a:t>Jetpack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2"/>
              </a:rPr>
              <a:t>应用架构指南</a:t>
            </a:r>
            <a:endParaRPr kumimoji="1"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3"/>
              </a:rPr>
              <a:t>3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3"/>
              </a:rPr>
              <a:t>、</a:t>
            </a:r>
            <a:r>
              <a:rPr kumimoji="1" lang="en-GB" altLang="zh-CN" sz="1400" dirty="0">
                <a:solidFill>
                  <a:schemeClr val="bg1"/>
                </a:solidFill>
                <a:latin typeface="+mn-ea"/>
                <a:hlinkClick r:id="rId3"/>
              </a:rPr>
              <a:t>MVVM 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3"/>
              </a:rPr>
              <a:t>架构参考</a:t>
            </a:r>
            <a:endParaRPr kumimoji="1"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4"/>
              </a:rPr>
              <a:t>4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4"/>
              </a:rPr>
              <a:t>、</a:t>
            </a:r>
            <a:r>
              <a:rPr lang="en-GB" altLang="zh-CN" sz="1400" dirty="0">
                <a:solidFill>
                  <a:schemeClr val="bg1"/>
                </a:solidFill>
                <a:latin typeface="+mn-ea"/>
                <a:hlinkClick r:id="rId4"/>
              </a:rPr>
              <a:t>MVVM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4"/>
              </a:rPr>
              <a:t>框架统一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5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5"/>
              </a:rPr>
              <a:t>、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5"/>
              </a:rPr>
              <a:t>是让人耳目一新的 </a:t>
            </a:r>
            <a:r>
              <a:rPr lang="en-GB" altLang="zh-CN" sz="1400" b="1" dirty="0">
                <a:solidFill>
                  <a:schemeClr val="bg1"/>
                </a:solidFill>
                <a:latin typeface="+mn-ea"/>
                <a:hlinkClick r:id="rId5"/>
              </a:rPr>
              <a:t>Jetpack MVVM 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5"/>
              </a:rPr>
              <a:t>精讲啊！</a:t>
            </a:r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6"/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6"/>
              </a:rPr>
              <a:t>、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6"/>
              </a:rPr>
              <a:t>依赖注入神器：</a:t>
            </a:r>
            <a:r>
              <a:rPr lang="en-GB" altLang="zh-CN" sz="1400" dirty="0">
                <a:solidFill>
                  <a:schemeClr val="bg1"/>
                </a:solidFill>
                <a:latin typeface="+mn-ea"/>
                <a:hlinkClick r:id="rId6"/>
              </a:rPr>
              <a:t>Dagger2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6"/>
              </a:rPr>
              <a:t>详解系列 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源码；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7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7"/>
              </a:rPr>
              <a:t>、</a:t>
            </a:r>
            <a:r>
              <a:rPr lang="en-GB" altLang="zh-CN" sz="1400" b="1" u="sng" dirty="0">
                <a:solidFill>
                  <a:schemeClr val="bg1"/>
                </a:solidFill>
                <a:latin typeface="+mn-ea"/>
                <a:hlinkClick r:id="rId7"/>
              </a:rPr>
              <a:t>databinding-samples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8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8"/>
              </a:rPr>
              <a:t>、</a:t>
            </a:r>
            <a:r>
              <a:rPr lang="en-GB" altLang="zh-CN" sz="1400" b="1" u="sng" dirty="0">
                <a:solidFill>
                  <a:schemeClr val="bg1"/>
                </a:solidFill>
                <a:latin typeface="+mn-ea"/>
                <a:hlinkClick r:id="rId8"/>
              </a:rPr>
              <a:t>LiveEventBus</a:t>
            </a:r>
            <a:endParaRPr lang="en-GB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9"/>
              </a:rPr>
              <a:t>3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9"/>
              </a:rPr>
              <a:t>、</a:t>
            </a:r>
            <a:r>
              <a:rPr lang="en-GB" altLang="zh-CN" sz="1400" b="1" u="sng" dirty="0">
                <a:solidFill>
                  <a:schemeClr val="bg1"/>
                </a:solidFill>
                <a:latin typeface="+mn-ea"/>
                <a:hlinkClick r:id="rId9"/>
              </a:rPr>
              <a:t>iosched</a:t>
            </a:r>
            <a:endParaRPr lang="en-GB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u="sng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400" b="1" u="sng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GB" altLang="zh-CN" sz="1400" b="1" u="sng" dirty="0">
                <a:solidFill>
                  <a:schemeClr val="bg1"/>
                </a:solidFill>
                <a:latin typeface="+mn-ea"/>
                <a:hlinkClick r:id="rId10"/>
              </a:rPr>
              <a:t>Jetpack-MVVM-Best-Practice</a:t>
            </a:r>
            <a:endParaRPr lang="en-GB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u="sng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400" b="1" u="sng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GB" altLang="zh-CN" sz="1400" b="1" u="sng" dirty="0">
                <a:solidFill>
                  <a:schemeClr val="bg1"/>
                </a:solidFill>
                <a:latin typeface="+mn-ea"/>
                <a:hlinkClick r:id="rId11"/>
              </a:rPr>
              <a:t>Todo-app</a:t>
            </a:r>
            <a:endParaRPr lang="en-GB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12"/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12"/>
              </a:rPr>
              <a:t>、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12"/>
              </a:rPr>
              <a:t>archdemo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42485" y="2767280"/>
            <a:ext cx="5707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</a:rPr>
              <a:t>THANK YOU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代码架构的重要性（秀色可餐）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1687" y="1408753"/>
            <a:ext cx="11226453" cy="5360486"/>
            <a:chOff x="561687" y="1408753"/>
            <a:chExt cx="11226453" cy="536048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1687" y="1408753"/>
              <a:ext cx="5169655" cy="486631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800" y="2102039"/>
              <a:ext cx="5768340" cy="324736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177790" y="6492240"/>
              <a:ext cx="2329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1995</a:t>
              </a:r>
              <a:r>
                <a:rPr lang="zh-CN" altLang="en-US" sz="1200" dirty="0"/>
                <a:t>年红警</a:t>
              </a:r>
              <a:r>
                <a:rPr lang="en-US" altLang="zh-CN" sz="1200" dirty="0"/>
                <a:t>1</a:t>
              </a:r>
              <a:r>
                <a:rPr lang="zh-CN" altLang="en-US" sz="1200" dirty="0"/>
                <a:t>游戏源码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游戏截图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代码的“分层架构”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1005" y="1214127"/>
            <a:ext cx="7029450" cy="892552"/>
            <a:chOff x="2336800" y="4499617"/>
            <a:chExt cx="7029450" cy="892552"/>
          </a:xfrm>
        </p:grpSpPr>
        <p:sp>
          <p:nvSpPr>
            <p:cNvPr id="24" name="文本框 23"/>
            <p:cNvSpPr txBox="1"/>
            <p:nvPr/>
          </p:nvSpPr>
          <p:spPr>
            <a:xfrm>
              <a:off x="2336801" y="449961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220911"/>
                  </a:solidFill>
                </a:rPr>
                <a:t>问题思考：</a:t>
              </a:r>
              <a:endParaRPr lang="zh-CN" altLang="en-US" sz="2800" dirty="0">
                <a:solidFill>
                  <a:srgbClr val="22091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36800" y="5022837"/>
              <a:ext cx="7029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20911"/>
                  </a:solidFill>
                  <a:latin typeface="+mj-lt"/>
                </a:rPr>
                <a:t>你知道在软件开发中使用最广泛的架构模式是什么吗？</a:t>
              </a:r>
              <a:endParaRPr lang="zh-CN" altLang="en-US" dirty="0">
                <a:solidFill>
                  <a:srgbClr val="220911"/>
                </a:solidFill>
                <a:latin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347311" y="1660403"/>
            <a:ext cx="2698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答案：分层架构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68576" y="2183623"/>
            <a:ext cx="5866130" cy="4568444"/>
            <a:chOff x="2643506" y="2183623"/>
            <a:chExt cx="5866130" cy="456844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506" y="2183623"/>
              <a:ext cx="5866130" cy="421450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763143" y="6475068"/>
              <a:ext cx="1184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+mn-ea"/>
                </a:rPr>
                <a:t>Android</a:t>
              </a:r>
              <a:r>
                <a:rPr kumimoji="1" lang="zh-CN" altLang="en-US" sz="1200" dirty="0">
                  <a:latin typeface="+mn-ea"/>
                </a:rPr>
                <a:t>架构图</a:t>
              </a:r>
              <a:endParaRPr kumimoji="1" lang="zh-CN" altLang="en-US" sz="1200" dirty="0">
                <a:latin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746711" y="3530342"/>
            <a:ext cx="57382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常见的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层架构如左图所示，它包含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层结构：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400" dirty="0"/>
              <a:t>展示层（</a:t>
            </a:r>
            <a:r>
              <a:rPr lang="en-GB" altLang="zh-CN" sz="1400" dirty="0"/>
              <a:t>Presentation tier</a:t>
            </a:r>
            <a:r>
              <a:rPr lang="zh-CN" altLang="en-GB" sz="1400" dirty="0"/>
              <a:t>），</a:t>
            </a:r>
            <a:r>
              <a:rPr lang="zh-CN" altLang="en-US" sz="1400" dirty="0"/>
              <a:t>也称为 </a:t>
            </a:r>
            <a:r>
              <a:rPr lang="en-GB" altLang="zh-CN" sz="1400" dirty="0"/>
              <a:t>UI </a:t>
            </a:r>
            <a:r>
              <a:rPr lang="zh-CN" altLang="en-US" sz="1400" dirty="0"/>
              <a:t>层，也就是程序的界面部分。</a:t>
            </a:r>
            <a:endParaRPr lang="en-US" altLang="zh-CN" sz="1400" dirty="0"/>
          </a:p>
          <a:p>
            <a:r>
              <a:rPr lang="zh-CN" altLang="en-US" sz="1400" dirty="0"/>
              <a:t>业务层（</a:t>
            </a:r>
            <a:r>
              <a:rPr lang="en-GB" altLang="zh-CN" sz="1400" dirty="0"/>
              <a:t>business logic(domain) tier</a:t>
            </a:r>
            <a:r>
              <a:rPr lang="zh-CN" altLang="en-GB" sz="1400" dirty="0"/>
              <a:t>）， </a:t>
            </a:r>
            <a:r>
              <a:rPr lang="zh-CN" altLang="en-US" sz="1400" dirty="0"/>
              <a:t>业务层，是最为核心的一层。</a:t>
            </a:r>
            <a:endParaRPr lang="en-US" altLang="zh-CN" sz="1400" dirty="0"/>
          </a:p>
          <a:p>
            <a:r>
              <a:rPr lang="zh-CN" altLang="en-US" sz="1400" dirty="0"/>
              <a:t>数据层（</a:t>
            </a:r>
            <a:r>
              <a:rPr lang="en-GB" altLang="zh-CN" sz="1400" dirty="0"/>
              <a:t>Data tier</a:t>
            </a:r>
            <a:r>
              <a:rPr lang="zh-CN" altLang="en-GB" sz="1400" dirty="0"/>
              <a:t>），</a:t>
            </a:r>
            <a:r>
              <a:rPr lang="zh-CN" altLang="en-US" sz="1400" dirty="0"/>
              <a:t>数据持久层。</a:t>
            </a:r>
            <a:endParaRPr lang="en-US" altLang="zh-CN" sz="1400" dirty="0"/>
          </a:p>
        </p:txBody>
      </p:sp>
      <p:sp>
        <p:nvSpPr>
          <p:cNvPr id="11" name="矩形 10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28" y="2697479"/>
            <a:ext cx="3818612" cy="32246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237209" y="2183623"/>
            <a:ext cx="3818612" cy="4353000"/>
            <a:chOff x="1237209" y="2183623"/>
            <a:chExt cx="3818612" cy="4353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09" y="2183623"/>
              <a:ext cx="3818612" cy="3977147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050234" y="6259624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常见的</a:t>
              </a:r>
              <a:r>
                <a:rPr lang="en-US" altLang="zh-CN" sz="1200" dirty="0"/>
                <a:t>3</a:t>
              </a:r>
              <a:r>
                <a:rPr lang="zh-CN" altLang="en-US" sz="1200" dirty="0"/>
                <a:t>层架构</a:t>
              </a:r>
              <a:endParaRPr lang="zh-CN" altLang="en-US" sz="12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43500" y="2548890"/>
            <a:ext cx="5634802" cy="2974109"/>
            <a:chOff x="5143500" y="2548890"/>
            <a:chExt cx="5634802" cy="2974109"/>
          </a:xfrm>
        </p:grpSpPr>
        <p:sp>
          <p:nvSpPr>
            <p:cNvPr id="13" name="矩形 12"/>
            <p:cNvSpPr/>
            <p:nvPr/>
          </p:nvSpPr>
          <p:spPr>
            <a:xfrm>
              <a:off x="6079580" y="4445781"/>
              <a:ext cx="4698722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MVC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、</a:t>
              </a:r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MVP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、</a:t>
              </a:r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MVVM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都是</a:t>
              </a:r>
              <a:endPara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针对用户界面层而言的。</a:t>
              </a:r>
              <a:endPara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上箭头 3"/>
            <p:cNvSpPr/>
            <p:nvPr/>
          </p:nvSpPr>
          <p:spPr>
            <a:xfrm rot="19192046">
              <a:off x="5143500" y="2548890"/>
              <a:ext cx="720090" cy="2171700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的历史由来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10123" y="1781894"/>
            <a:ext cx="6299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它是由微软架构师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Ken Cooper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和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Ted Peters 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发明的。它是一种适用于所有展示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界面的应用程序开发模式，并能够使数据和业务逻辑独立于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进行处理。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它最初被应用到了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WPF</a:t>
            </a:r>
            <a:r>
              <a:rPr lang="zh-CN" altLang="en-GB" sz="1600" dirty="0">
                <a:solidFill>
                  <a:srgbClr val="220911"/>
                </a:solidFill>
                <a:latin typeface="+mj-lt"/>
              </a:rPr>
              <a:t>（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Microsoft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.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NET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图形系统），如左图所示。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模式最终也被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.NET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以外的程序开发者所喜爱，如在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Web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iOS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，包括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开发中广泛使用。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01589" y="1685580"/>
            <a:ext cx="4905276" cy="4150956"/>
            <a:chOff x="501589" y="1685580"/>
            <a:chExt cx="4905276" cy="415095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1589" y="1685580"/>
              <a:ext cx="4905276" cy="3771882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974238" y="5559537"/>
              <a:ext cx="2569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1200" dirty="0">
                  <a:latin typeface="+mj-ea"/>
                  <a:ea typeface="+mj-ea"/>
                </a:rPr>
                <a:t>Windows Presentation Foundation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模式的分层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0333" y="4079924"/>
            <a:ext cx="760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</a:rPr>
              <a:t>View</a:t>
            </a:r>
            <a:r>
              <a:rPr lang="zh-CN" altLang="en-US" sz="2800" dirty="0">
                <a:solidFill>
                  <a:srgbClr val="220911"/>
                </a:solidFill>
              </a:rPr>
              <a:t>：负责</a:t>
            </a:r>
            <a:r>
              <a:rPr lang="en-US" altLang="zh-CN" sz="2800" dirty="0">
                <a:solidFill>
                  <a:srgbClr val="220911"/>
                </a:solidFill>
              </a:rPr>
              <a:t>UI</a:t>
            </a:r>
            <a:r>
              <a:rPr lang="zh-CN" altLang="en-US" sz="2800" dirty="0">
                <a:solidFill>
                  <a:srgbClr val="220911"/>
                </a:solidFill>
              </a:rPr>
              <a:t>绘制和用户交互。</a:t>
            </a:r>
            <a:endParaRPr lang="zh-CN" altLang="en-US" sz="2800" dirty="0">
              <a:solidFill>
                <a:srgbClr val="22091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3832" y="3734781"/>
            <a:ext cx="8567797" cy="45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0331" y="4717129"/>
            <a:ext cx="760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</a:rPr>
              <a:t>Model</a:t>
            </a:r>
            <a:r>
              <a:rPr lang="zh-CN" altLang="en-US" sz="2800" dirty="0">
                <a:solidFill>
                  <a:srgbClr val="220911"/>
                </a:solidFill>
              </a:rPr>
              <a:t>：实体模型，负责数据源的管理逻辑。</a:t>
            </a:r>
            <a:endParaRPr lang="zh-CN" altLang="en-US" sz="2800" dirty="0">
              <a:solidFill>
                <a:srgbClr val="22091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0331" y="5251281"/>
            <a:ext cx="99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220911"/>
                </a:solidFill>
              </a:rPr>
              <a:t>ViewModel</a:t>
            </a:r>
            <a:r>
              <a:rPr lang="zh-CN" altLang="en-US" sz="2800" dirty="0">
                <a:solidFill>
                  <a:srgbClr val="220911"/>
                </a:solidFill>
              </a:rPr>
              <a:t>：负责完成</a:t>
            </a:r>
            <a:r>
              <a:rPr lang="en-US" altLang="zh-CN" sz="2800" dirty="0">
                <a:solidFill>
                  <a:srgbClr val="220911"/>
                </a:solidFill>
              </a:rPr>
              <a:t>View</a:t>
            </a:r>
            <a:r>
              <a:rPr lang="zh-CN" altLang="en-US" sz="2800" dirty="0">
                <a:solidFill>
                  <a:srgbClr val="220911"/>
                </a:solidFill>
              </a:rPr>
              <a:t>与</a:t>
            </a:r>
            <a:r>
              <a:rPr lang="en-US" altLang="zh-CN" sz="2800" dirty="0">
                <a:solidFill>
                  <a:srgbClr val="220911"/>
                </a:solidFill>
              </a:rPr>
              <a:t>Model</a:t>
            </a:r>
            <a:r>
              <a:rPr lang="zh-CN" altLang="en-US" sz="2800" dirty="0">
                <a:solidFill>
                  <a:srgbClr val="220911"/>
                </a:solidFill>
              </a:rPr>
              <a:t>的交互，和业务处理逻辑。</a:t>
            </a:r>
            <a:endParaRPr lang="zh-CN" altLang="en-US" sz="2800" dirty="0">
              <a:solidFill>
                <a:srgbClr val="22091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19779704">
            <a:off x="4635080" y="3202762"/>
            <a:ext cx="85331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i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这里的分层只是一种思想，</a:t>
            </a:r>
            <a:endParaRPr lang="en-US" altLang="zh-CN" sz="5400" b="1" i="1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i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而非实现！</a:t>
            </a:r>
            <a:endParaRPr lang="zh-CN" altLang="en-US" sz="5400" b="1" i="1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39999" y="1672430"/>
            <a:ext cx="7112000" cy="1393578"/>
            <a:chOff x="2539999" y="1672430"/>
            <a:chExt cx="7112000" cy="139357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39999" y="1672430"/>
              <a:ext cx="7112000" cy="110564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322810" y="2789009"/>
              <a:ext cx="1390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常见的</a:t>
              </a:r>
              <a:r>
                <a:rPr lang="en-US" altLang="zh-CN" sz="1200" dirty="0"/>
                <a:t>MVVM</a:t>
              </a:r>
              <a:r>
                <a:rPr lang="zh-CN" altLang="en-US" sz="1200" dirty="0"/>
                <a:t>分层</a:t>
              </a:r>
              <a:endParaRPr lang="zh-CN" altLang="en-US" sz="1200" dirty="0"/>
            </a:p>
          </p:txBody>
        </p:sp>
      </p:grpSp>
      <p:sp>
        <p:nvSpPr>
          <p:cNvPr id="18" name="框架 17"/>
          <p:cNvSpPr/>
          <p:nvPr/>
        </p:nvSpPr>
        <p:spPr>
          <a:xfrm>
            <a:off x="4071332" y="2331499"/>
            <a:ext cx="1171575" cy="457510"/>
          </a:xfrm>
          <a:prstGeom prst="frame">
            <a:avLst>
              <a:gd name="adj1" fmla="val 2882"/>
            </a:avLst>
          </a:prstGeom>
          <a:pattFill prst="pct75">
            <a:fgClr>
              <a:srgbClr val="FF0000"/>
            </a:fgClr>
            <a:bgClr>
              <a:schemeClr val="bg1"/>
            </a:bgClr>
          </a:pattFill>
          <a:ln cap="rnd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97464" y="3169072"/>
            <a:ext cx="2002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非</a:t>
            </a:r>
            <a:r>
              <a:rPr kumimoji="1" lang="en-US" altLang="zh-CN" sz="1200" dirty="0">
                <a:solidFill>
                  <a:srgbClr val="FF0000"/>
                </a:solidFill>
              </a:rPr>
              <a:t>Google</a:t>
            </a:r>
            <a:r>
              <a:rPr kumimoji="1" lang="zh-CN" altLang="en-US" sz="1200" dirty="0">
                <a:solidFill>
                  <a:srgbClr val="FF0000"/>
                </a:solidFill>
              </a:rPr>
              <a:t>的</a:t>
            </a:r>
            <a:r>
              <a:rPr kumimoji="1" lang="en-US" altLang="zh-CN" sz="1200" dirty="0" err="1">
                <a:solidFill>
                  <a:srgbClr val="FF0000"/>
                </a:solidFill>
              </a:rPr>
              <a:t>DataBinding</a:t>
            </a:r>
            <a:r>
              <a:rPr kumimoji="1" lang="zh-CN" altLang="en-US" sz="1200" dirty="0">
                <a:solidFill>
                  <a:srgbClr val="FF0000"/>
                </a:solidFill>
              </a:rPr>
              <a:t>框架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曲线连接符 22"/>
          <p:cNvCxnSpPr/>
          <p:nvPr/>
        </p:nvCxnSpPr>
        <p:spPr>
          <a:xfrm rot="5400000" flipH="1" flipV="1">
            <a:off x="4057942" y="2858394"/>
            <a:ext cx="313136" cy="2863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33720" y="4382780"/>
            <a:ext cx="103245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乍一看，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MVVM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好像和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MVP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没什么区别？</a:t>
            </a:r>
            <a:endParaRPr lang="zh-CN" alt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8" grpId="1" animBg="1"/>
      <p:bldP spid="19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  <a:endParaRPr lang="zh-CN" altLang="en-US" sz="1600" i="1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MVC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zh-CN" altLang="en-US" sz="2800" dirty="0">
              <a:solidFill>
                <a:srgbClr val="2209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307" y="2543959"/>
            <a:ext cx="5060906" cy="2882071"/>
            <a:chOff x="68307" y="2543959"/>
            <a:chExt cx="5060906" cy="288207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307" y="2543959"/>
              <a:ext cx="5060906" cy="231114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775457" y="5149031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GB" sz="1200" dirty="0">
                  <a:latin typeface="+mj-ea"/>
                  <a:ea typeface="+mj-ea"/>
                </a:rPr>
                <a:t>理想</a:t>
              </a:r>
              <a:r>
                <a:rPr lang="zh-CN" altLang="en-US" sz="1200" dirty="0">
                  <a:latin typeface="+mj-ea"/>
                  <a:ea typeface="+mj-ea"/>
                </a:rPr>
                <a:t>状态下的</a:t>
              </a:r>
              <a:r>
                <a:rPr lang="en-US" altLang="zh-CN" sz="1200" dirty="0">
                  <a:latin typeface="+mj-ea"/>
                  <a:ea typeface="+mj-ea"/>
                </a:rPr>
                <a:t>MVC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838548" y="2830645"/>
          <a:ext cx="5678616" cy="17377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7356"/>
                <a:gridCol w="3831260"/>
              </a:tblGrid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负责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的展示和处理逻辑（可能需要处理用户的交互事件）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Controller</a:t>
                      </a:r>
                      <a:r>
                        <a:rPr lang="zh-CN" altLang="en-US" dirty="0"/>
                        <a:t>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逻辑层，持有</a:t>
                      </a:r>
                      <a:r>
                        <a:rPr lang="en-US" altLang="zh-CN" sz="1400" dirty="0"/>
                        <a:t>View</a:t>
                      </a:r>
                      <a:r>
                        <a:rPr lang="zh-CN" altLang="en-US" sz="1400" dirty="0"/>
                        <a:t>和</a:t>
                      </a:r>
                      <a:r>
                        <a:rPr lang="en-US" altLang="zh-CN" sz="1400" dirty="0"/>
                        <a:t>Model</a:t>
                      </a:r>
                      <a:r>
                        <a:rPr lang="zh-CN" altLang="en-US" sz="1400" dirty="0"/>
                        <a:t>的引用，既可以改变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，也可以和数据层进行通信。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主要负责数据的管理。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68307" y="2454933"/>
            <a:ext cx="4749800" cy="2971097"/>
            <a:chOff x="223859" y="2454932"/>
            <a:chExt cx="4749800" cy="297109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59" y="2454932"/>
              <a:ext cx="4749800" cy="24892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335109" y="5149030"/>
              <a:ext cx="2954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latin typeface="+mj-ea"/>
                  <a:ea typeface="+mj-ea"/>
                </a:rPr>
                <a:t>中的</a:t>
              </a:r>
              <a:r>
                <a:rPr lang="en-US" altLang="zh-CN" sz="1200" dirty="0">
                  <a:latin typeface="+mj-ea"/>
                  <a:ea typeface="+mj-ea"/>
                </a:rPr>
                <a:t>MVC</a:t>
              </a:r>
              <a:r>
                <a:rPr lang="zh-CN" altLang="en-US" sz="1200" dirty="0">
                  <a:latin typeface="+mj-ea"/>
                  <a:ea typeface="+mj-ea"/>
                </a:rPr>
                <a:t>演变成了</a:t>
              </a:r>
              <a:r>
                <a:rPr lang="en-US" altLang="zh-CN" sz="1200" dirty="0">
                  <a:latin typeface="+mj-ea"/>
                  <a:ea typeface="+mj-ea"/>
                </a:rPr>
                <a:t>Model-View</a:t>
              </a:r>
              <a:r>
                <a:rPr lang="zh-CN" altLang="en-US" sz="1200" dirty="0">
                  <a:latin typeface="+mj-ea"/>
                  <a:ea typeface="+mj-ea"/>
                </a:rPr>
                <a:t>结构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670660" y="2779547"/>
            <a:ext cx="60143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理想很丰满，现实很骨感！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中，如果使用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XML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作为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层的话，它的功能是非常弱的，对于一些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之间的交互或者是用户交互事件的处理能力都是不足的，我们需要依赖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来处理部分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层的工作，但是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还充当了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Controller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的角色进行逻辑处理，所以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MVC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中就演变成了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Model-View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的框架，而弊端就是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的代码行数爆炸。所以这种方式也是直接被很多开发者所放弃。</a:t>
            </a:r>
            <a:endParaRPr lang="zh-CN" altLang="en-US" sz="1600" dirty="0">
              <a:solidFill>
                <a:srgbClr val="22091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  <a:endParaRPr lang="zh-CN" altLang="en-US" sz="1600" i="1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MVP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endParaRPr lang="zh-CN" altLang="en-US" sz="2800" dirty="0">
              <a:solidFill>
                <a:srgbClr val="2209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307" y="2325290"/>
            <a:ext cx="5060906" cy="1671879"/>
            <a:chOff x="68307" y="2325290"/>
            <a:chExt cx="5060906" cy="16718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307" y="2325290"/>
              <a:ext cx="5060906" cy="120497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064107" y="372017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MVP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769515" y="2135387"/>
            <a:ext cx="60143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MVP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架构的核心理念是遵循接口隔离原则，把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M</a:t>
            </a:r>
            <a:r>
              <a:rPr lang="zh-CN" altLang="en-GB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V</a:t>
            </a:r>
            <a:r>
              <a:rPr lang="zh-CN" altLang="en-GB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-GB" altLang="zh-CN" sz="1600" dirty="0">
                <a:solidFill>
                  <a:srgbClr val="220911"/>
                </a:solidFill>
                <a:latin typeface="+mj-lt"/>
              </a:rPr>
              <a:t>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层分别抽象出接口，每一层之间只暴露接口给其他层引用，实现层内代码高内聚，层间代码低耦合。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Presenter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作为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层的交互桥梁，同时把逻辑代码放到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Presenter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Activity/Fragment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只专注于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的处理，最终大大减轻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的代码量。这也解决了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MVC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模式最重要的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代码量爆炸的问题。</a:t>
            </a:r>
            <a:endParaRPr lang="zh-CN" altLang="en-US" sz="1600" dirty="0">
              <a:solidFill>
                <a:srgbClr val="220911"/>
              </a:solidFill>
              <a:latin typeface="+mj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6200" y="4654444"/>
          <a:ext cx="10279600" cy="20077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447"/>
                <a:gridCol w="9341153"/>
              </a:tblGrid>
              <a:tr h="32514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MVP</a:t>
                      </a:r>
                      <a:r>
                        <a:rPr lang="zh-CN" altLang="en-US" dirty="0"/>
                        <a:t>的一些弊端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</a:tr>
              <a:tr h="28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接口的颗粒度大小不好控制，容易导致接口过多或者是解耦失败。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2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</a:t>
                      </a:r>
                      <a:r>
                        <a:rPr lang="zh-CN" altLang="en-US" sz="1400" dirty="0"/>
                        <a:t>层或者</a:t>
                      </a:r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层需要手动调用</a:t>
                      </a:r>
                      <a:r>
                        <a:rPr lang="en-US" altLang="zh-CN" sz="1400" dirty="0"/>
                        <a:t>V</a:t>
                      </a:r>
                      <a:r>
                        <a:rPr lang="zh-CN" altLang="en-US" sz="1400" dirty="0"/>
                        <a:t>层的接口进行更新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，相对来说缺乏自动性、监听性。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MVP</a:t>
                      </a:r>
                      <a:r>
                        <a:rPr lang="zh-CN" altLang="en-US" sz="1400" dirty="0"/>
                        <a:t>是以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驱动的模型，更新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需要判断能拿到控件的引用，是否在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线程，</a:t>
                      </a:r>
                      <a:r>
                        <a:rPr lang="en-US" altLang="zh-CN" sz="1400" dirty="0"/>
                        <a:t>Activity</a:t>
                      </a:r>
                      <a:r>
                        <a:rPr lang="zh-CN" altLang="en-US" sz="1400" dirty="0"/>
                        <a:t>是否销毁等。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层代码随着业务复杂也会导致代码复杂。（当然，可以再次划分成更小的</a:t>
                      </a:r>
                      <a:r>
                        <a:rPr lang="en-US" altLang="zh-CN" sz="1400" dirty="0"/>
                        <a:t>MVP</a:t>
                      </a:r>
                      <a:r>
                        <a:rPr lang="zh-CN" altLang="en-US" sz="1400" dirty="0"/>
                        <a:t>模块来解决）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当需要改变</a:t>
                      </a:r>
                      <a:r>
                        <a:rPr lang="en-US" altLang="zh-CN" sz="1400" dirty="0"/>
                        <a:t>V</a:t>
                      </a:r>
                      <a:r>
                        <a:rPr lang="zh-CN" altLang="en-US" sz="1400" dirty="0"/>
                        <a:t>层接口时，需要相应改变</a:t>
                      </a:r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层调用（甚至</a:t>
                      </a:r>
                      <a:r>
                        <a:rPr lang="en-US" altLang="zh-CN" sz="1400" dirty="0"/>
                        <a:t>M</a:t>
                      </a:r>
                      <a:r>
                        <a:rPr lang="zh-CN" altLang="en-US" sz="1400" dirty="0"/>
                        <a:t>层调用），牵一发而动全身。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KSO_WM_UNIT_TABLE_BEAUTIFY" val="smartTable{a93d3828-506e-4d66-b76b-137f198d35c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7592</Words>
  <Application>WPS 文字</Application>
  <PresentationFormat>宽屏</PresentationFormat>
  <Paragraphs>470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方正书宋_GBK</vt:lpstr>
      <vt:lpstr>Wingdings</vt:lpstr>
      <vt:lpstr>Microsoft YaHei Light</vt:lpstr>
      <vt:lpstr>苹方-简</vt:lpstr>
      <vt:lpstr>Microsoft YaHei</vt:lpstr>
      <vt:lpstr>汉仪旗黑</vt:lpstr>
      <vt:lpstr>Calibri Light</vt:lpstr>
      <vt:lpstr>Calibri</vt:lpstr>
      <vt:lpstr>Helvetica Neue</vt:lpstr>
      <vt:lpstr>微软雅黑</vt:lpstr>
      <vt:lpstr>宋体</vt:lpstr>
      <vt:lpstr>Arial Unicode MS</vt:lpstr>
      <vt:lpstr>汉仪书宋二KW</vt:lpstr>
      <vt:lpstr>等线</vt:lpstr>
      <vt:lpstr>汉仪中等线KW</vt:lpstr>
      <vt:lpstr>等线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lijianchang</cp:lastModifiedBy>
  <cp:revision>1118</cp:revision>
  <dcterms:created xsi:type="dcterms:W3CDTF">2021-05-13T08:03:09Z</dcterms:created>
  <dcterms:modified xsi:type="dcterms:W3CDTF">2021-05-13T08:03:09Z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